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82" r:id="rId13"/>
    <p:sldId id="269" r:id="rId14"/>
    <p:sldId id="271" r:id="rId15"/>
    <p:sldId id="272" r:id="rId16"/>
    <p:sldId id="273" r:id="rId17"/>
    <p:sldId id="274" r:id="rId18"/>
    <p:sldId id="275" r:id="rId19"/>
    <p:sldId id="276" r:id="rId20"/>
    <p:sldId id="277" r:id="rId21"/>
    <p:sldId id="278" r:id="rId22"/>
    <p:sldId id="279" r:id="rId23"/>
    <p:sldId id="280" r:id="rId24"/>
    <p:sldId id="281" r:id="rId25"/>
  </p:sldIdLst>
  <p:sldSz cx="12192000" cy="6858000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4D026"/>
    <a:srgbClr val="C3DB6B"/>
    <a:srgbClr val="BCD75B"/>
    <a:srgbClr val="FFFFFE"/>
    <a:srgbClr val="CCFF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67" d="100"/>
          <a:sy n="67" d="100"/>
        </p:scale>
        <p:origin x="644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Relationship Id="rId30" Type="http://schemas.microsoft.com/office/2015/10/relationships/revisionInfo" Target="revisionInfo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0043F00-17FD-43BC-9AAF-1A3689EC403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BAF077EB-2719-42FC-8819-9F32DF57690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Klikken om de ondertitelstijl van het model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E6715306-0D3A-44F7-968B-BE1959875E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106D6C-8B88-4366-8687-31716E67F9A1}" type="datetimeFigureOut">
              <a:rPr lang="nl-NL" smtClean="0"/>
              <a:t>17-1-2018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BFFBFFC9-F3EF-4B47-B5C5-F710BB9A61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F6D9F918-BB6C-4BB7-9259-A61A977C57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DBD21E-2A7C-4897-B143-32FBF2567F13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95119356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37D5603-B68E-4732-9A0B-BC5460EF3D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verticale tekst 2">
            <a:extLst>
              <a:ext uri="{FF2B5EF4-FFF2-40B4-BE49-F238E27FC236}">
                <a16:creationId xmlns:a16="http://schemas.microsoft.com/office/drawing/2014/main" id="{69CC82D0-C2F2-4852-B1BB-BA54659C4ED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47F1F1D8-E439-41EB-B979-7C9E52E0F4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106D6C-8B88-4366-8687-31716E67F9A1}" type="datetimeFigureOut">
              <a:rPr lang="nl-NL" smtClean="0"/>
              <a:t>17-1-2018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25BFAD90-3E73-4BD4-B6FC-BEF8B4EA45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394800D7-FBB6-4BE4-916C-FC2ABA11AF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DBD21E-2A7C-4897-B143-32FBF2567F13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5425536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>
            <a:extLst>
              <a:ext uri="{FF2B5EF4-FFF2-40B4-BE49-F238E27FC236}">
                <a16:creationId xmlns:a16="http://schemas.microsoft.com/office/drawing/2014/main" id="{4701F55D-7AC3-459B-BC93-C3D23DEF565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verticale tekst 2">
            <a:extLst>
              <a:ext uri="{FF2B5EF4-FFF2-40B4-BE49-F238E27FC236}">
                <a16:creationId xmlns:a16="http://schemas.microsoft.com/office/drawing/2014/main" id="{58169805-0CED-4B63-B6D3-90B4381C47E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AF53CE87-A7CF-4C2E-ABE5-B786821A53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106D6C-8B88-4366-8687-31716E67F9A1}" type="datetimeFigureOut">
              <a:rPr lang="nl-NL" smtClean="0"/>
              <a:t>17-1-2018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B9A27FC1-3207-4DBA-A96B-88D465DEE8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CD745B37-B112-459D-A9A2-F69209E3C6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DBD21E-2A7C-4897-B143-32FBF2567F13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3964386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D749861-69D4-4186-8A78-47C9EE89CF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E489184C-B402-4047-8A45-861E01E35E8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2A292E74-3016-4481-B428-3BDFFED0BC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106D6C-8B88-4366-8687-31716E67F9A1}" type="datetimeFigureOut">
              <a:rPr lang="nl-NL" smtClean="0"/>
              <a:t>17-1-2018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B70DCCE7-4F51-4EEA-8EB8-186930547C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A90F717E-3C0F-4599-9A55-B434B58B84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DBD21E-2A7C-4897-B143-32FBF2567F13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4084569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B09C8E7-9396-4351-961D-2B6F59DA7F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2A1CF7D9-1DFE-4359-8153-7EE6A4D51C7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F18B36C7-A65F-4F10-8E30-68A471D08F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106D6C-8B88-4366-8687-31716E67F9A1}" type="datetimeFigureOut">
              <a:rPr lang="nl-NL" smtClean="0"/>
              <a:t>17-1-2018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9F57D86D-F3AB-4C2F-93C9-0088ECCFFD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83996E0A-EF96-4EB3-BD6A-49E8E65A88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DBD21E-2A7C-4897-B143-32FBF2567F13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5669565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896BCA9-0060-46F5-AF5F-B207A58A9C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0E44C645-F7B9-43BF-9C7B-E724F8F95B3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EE720E8B-DCB9-4B2B-B5D7-B3539F9026A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8CD630B5-2888-4CDC-8BE8-B96912CB6D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106D6C-8B88-4366-8687-31716E67F9A1}" type="datetimeFigureOut">
              <a:rPr lang="nl-NL" smtClean="0"/>
              <a:t>17-1-2018</a:t>
            </a:fld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40DB2BCC-CD12-42CF-91A7-55BE666158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1439AE9B-5D74-48C7-A607-44CA8175A9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DBD21E-2A7C-4897-B143-32FBF2567F13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7030039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AF4D991-A491-498A-AA9E-9D6D739E40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898959E1-8368-47BD-8E8E-15453151DC1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09E610A0-CEE7-4476-8077-C90A7BBDB48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tekst 4">
            <a:extLst>
              <a:ext uri="{FF2B5EF4-FFF2-40B4-BE49-F238E27FC236}">
                <a16:creationId xmlns:a16="http://schemas.microsoft.com/office/drawing/2014/main" id="{A1456FF3-14B4-4839-8DCA-D7886634EEE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6" name="Tijdelijke aanduiding voor inhoud 5">
            <a:extLst>
              <a:ext uri="{FF2B5EF4-FFF2-40B4-BE49-F238E27FC236}">
                <a16:creationId xmlns:a16="http://schemas.microsoft.com/office/drawing/2014/main" id="{370C5886-A3F7-46ED-8E44-0288F84436C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7" name="Tijdelijke aanduiding voor datum 6">
            <a:extLst>
              <a:ext uri="{FF2B5EF4-FFF2-40B4-BE49-F238E27FC236}">
                <a16:creationId xmlns:a16="http://schemas.microsoft.com/office/drawing/2014/main" id="{D6734567-B32E-47DC-9C9E-511B5E8BCE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106D6C-8B88-4366-8687-31716E67F9A1}" type="datetimeFigureOut">
              <a:rPr lang="nl-NL" smtClean="0"/>
              <a:t>17-1-2018</a:t>
            </a:fld>
            <a:endParaRPr lang="nl-NL"/>
          </a:p>
        </p:txBody>
      </p:sp>
      <p:sp>
        <p:nvSpPr>
          <p:cNvPr id="8" name="Tijdelijke aanduiding voor voettekst 7">
            <a:extLst>
              <a:ext uri="{FF2B5EF4-FFF2-40B4-BE49-F238E27FC236}">
                <a16:creationId xmlns:a16="http://schemas.microsoft.com/office/drawing/2014/main" id="{98610B72-2B73-4F44-826A-1211800C88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Tijdelijke aanduiding voor dianummer 8">
            <a:extLst>
              <a:ext uri="{FF2B5EF4-FFF2-40B4-BE49-F238E27FC236}">
                <a16:creationId xmlns:a16="http://schemas.microsoft.com/office/drawing/2014/main" id="{08100242-66AB-4BE9-B669-678B151A95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DBD21E-2A7C-4897-B143-32FBF2567F13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3590901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27DCB5D-5D50-4AA0-85D9-B98D305199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datum 2">
            <a:extLst>
              <a:ext uri="{FF2B5EF4-FFF2-40B4-BE49-F238E27FC236}">
                <a16:creationId xmlns:a16="http://schemas.microsoft.com/office/drawing/2014/main" id="{71E0891C-7902-4789-A772-22169FC500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106D6C-8B88-4366-8687-31716E67F9A1}" type="datetimeFigureOut">
              <a:rPr lang="nl-NL" smtClean="0"/>
              <a:t>17-1-2018</a:t>
            </a:fld>
            <a:endParaRPr lang="nl-NL"/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5BA03B24-567E-4D95-A2CC-1148EA49E4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0004C8C6-9AA7-4513-A56C-981800648D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DBD21E-2A7C-4897-B143-32FBF2567F13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6324863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>
            <a:extLst>
              <a:ext uri="{FF2B5EF4-FFF2-40B4-BE49-F238E27FC236}">
                <a16:creationId xmlns:a16="http://schemas.microsoft.com/office/drawing/2014/main" id="{52B7138F-D543-4991-B0F7-1424BEF346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106D6C-8B88-4366-8687-31716E67F9A1}" type="datetimeFigureOut">
              <a:rPr lang="nl-NL" smtClean="0"/>
              <a:t>17-1-2018</a:t>
            </a:fld>
            <a:endParaRPr lang="nl-NL"/>
          </a:p>
        </p:txBody>
      </p:sp>
      <p:sp>
        <p:nvSpPr>
          <p:cNvPr id="3" name="Tijdelijke aanduiding voor voettekst 2">
            <a:extLst>
              <a:ext uri="{FF2B5EF4-FFF2-40B4-BE49-F238E27FC236}">
                <a16:creationId xmlns:a16="http://schemas.microsoft.com/office/drawing/2014/main" id="{88DE2510-7DDA-4A86-BE63-6C52AC207B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7D67A27F-9CA0-4E23-96B1-4F076050B2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DBD21E-2A7C-4897-B143-32FBF2567F13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8836978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41B4851-4006-40EB-8765-9833C97C4F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121DC12D-5772-4EED-A3A6-45880DEA477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3D8CB876-49FD-4D49-968D-79A6AEDD7BC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DAE1DCF4-66D8-42D8-B9F2-30750D8BA4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106D6C-8B88-4366-8687-31716E67F9A1}" type="datetimeFigureOut">
              <a:rPr lang="nl-NL" smtClean="0"/>
              <a:t>17-1-2018</a:t>
            </a:fld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2B94BA95-4921-4378-92E0-7CAF50D46F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61E4FD0B-1626-4A12-81AB-7811E049E5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DBD21E-2A7C-4897-B143-32FBF2567F13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6891164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DD031A8-E92C-4A40-AE14-026AF8E811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afbeelding 2">
            <a:extLst>
              <a:ext uri="{FF2B5EF4-FFF2-40B4-BE49-F238E27FC236}">
                <a16:creationId xmlns:a16="http://schemas.microsoft.com/office/drawing/2014/main" id="{F8736C00-EC89-437F-9DCC-E1F957B00A2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/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FF099302-628B-4AFC-BFB9-D6DECDEC70A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CD7C3B45-D747-4145-A794-DAEC05BCA1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106D6C-8B88-4366-8687-31716E67F9A1}" type="datetimeFigureOut">
              <a:rPr lang="nl-NL" smtClean="0"/>
              <a:t>17-1-2018</a:t>
            </a:fld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DE4E287D-31C1-414B-9C85-1FEA383ADF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44A6CE19-6AAE-49C8-AB12-66CEBCE21A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DBD21E-2A7C-4897-B143-32FBF2567F13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8631627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>
            <a:extLst>
              <a:ext uri="{FF2B5EF4-FFF2-40B4-BE49-F238E27FC236}">
                <a16:creationId xmlns:a16="http://schemas.microsoft.com/office/drawing/2014/main" id="{40FA890E-D23C-47D9-BB38-6786E7FE61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7F26AC13-6A02-4EA6-A636-E84F6D8E8F8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555835A5-835F-435E-ACFF-91BEEDD7046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106D6C-8B88-4366-8687-31716E67F9A1}" type="datetimeFigureOut">
              <a:rPr lang="nl-NL" smtClean="0"/>
              <a:t>17-1-2018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C5D7E725-4A56-4AB4-992D-6D019E21F2A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BDDB9CE6-2106-49A9-88A7-53FA23E4330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DBD21E-2A7C-4897-B143-32FBF2567F13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98338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jpg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66BB3D5-519F-43D3-A808-F1CB7CBE0E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06987"/>
            <a:ext cx="10515600" cy="4407172"/>
          </a:xfrm>
        </p:spPr>
        <p:txBody>
          <a:bodyPr>
            <a:normAutofit/>
          </a:bodyPr>
          <a:lstStyle/>
          <a:p>
            <a:r>
              <a:rPr lang="nl-NL" b="1" dirty="0"/>
              <a:t>Verbouwing Tabernakelkerk</a:t>
            </a:r>
            <a:br>
              <a:rPr lang="nl-NL" b="1" dirty="0"/>
            </a:br>
            <a:endParaRPr lang="nl-NL" b="1" dirty="0"/>
          </a:p>
        </p:txBody>
      </p:sp>
      <p:pic>
        <p:nvPicPr>
          <p:cNvPr id="5" name="Tijdelijke aanduiding voor inhoud 4">
            <a:extLst>
              <a:ext uri="{FF2B5EF4-FFF2-40B4-BE49-F238E27FC236}">
                <a16:creationId xmlns:a16="http://schemas.microsoft.com/office/drawing/2014/main" id="{C0813844-07A4-40EE-915E-B5FABE09CAC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610573"/>
            <a:ext cx="10540530" cy="2823754"/>
          </a:xfrm>
        </p:spPr>
      </p:pic>
    </p:spTree>
    <p:extLst>
      <p:ext uri="{BB962C8B-B14F-4D97-AF65-F5344CB8AC3E}">
        <p14:creationId xmlns:p14="http://schemas.microsoft.com/office/powerpoint/2010/main" val="186442024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66BB3D5-519F-43D3-A808-F1CB7CBE0E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06987"/>
            <a:ext cx="10515600" cy="4407172"/>
          </a:xfrm>
        </p:spPr>
        <p:txBody>
          <a:bodyPr>
            <a:normAutofit fontScale="90000"/>
          </a:bodyPr>
          <a:lstStyle/>
          <a:p>
            <a:pPr>
              <a:tabLst>
                <a:tab pos="6818313" algn="l"/>
              </a:tabLst>
            </a:pPr>
            <a:br>
              <a:rPr lang="nl-NL" sz="2700" b="1" dirty="0"/>
            </a:br>
            <a:br>
              <a:rPr lang="nl-NL" sz="2700" b="1" dirty="0"/>
            </a:br>
            <a:br>
              <a:rPr lang="nl-NL" sz="2700" b="1" dirty="0"/>
            </a:br>
            <a:br>
              <a:rPr lang="nl-NL" sz="2700" b="1" dirty="0"/>
            </a:br>
            <a:br>
              <a:rPr lang="nl-NL" sz="2700" b="1" dirty="0"/>
            </a:br>
            <a:br>
              <a:rPr lang="nl-NL" sz="3600" b="1" dirty="0"/>
            </a:br>
            <a:br>
              <a:rPr lang="nl-NL" sz="2700" dirty="0"/>
            </a:br>
            <a:br>
              <a:rPr lang="nl-NL" sz="3600" dirty="0"/>
            </a:br>
            <a:br>
              <a:rPr lang="nl-NL" dirty="0"/>
            </a:br>
            <a:endParaRPr lang="nl-NL" dirty="0"/>
          </a:p>
        </p:txBody>
      </p:sp>
      <p:pic>
        <p:nvPicPr>
          <p:cNvPr id="5" name="Tijdelijke aanduiding voor inhoud 4">
            <a:extLst>
              <a:ext uri="{FF2B5EF4-FFF2-40B4-BE49-F238E27FC236}">
                <a16:creationId xmlns:a16="http://schemas.microsoft.com/office/drawing/2014/main" id="{C0813844-07A4-40EE-915E-B5FABE09CAC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44851" y="5238000"/>
            <a:ext cx="6047149" cy="1620000"/>
          </a:xfrm>
        </p:spPr>
      </p:pic>
      <p:pic>
        <p:nvPicPr>
          <p:cNvPr id="6" name="Afbeelding 5">
            <a:extLst>
              <a:ext uri="{FF2B5EF4-FFF2-40B4-BE49-F238E27FC236}">
                <a16:creationId xmlns:a16="http://schemas.microsoft.com/office/drawing/2014/main" id="{6BD53BE8-ACB9-4121-9EEA-87B537622EC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94560" y="1209248"/>
            <a:ext cx="9322363" cy="4592112"/>
          </a:xfrm>
          <a:prstGeom prst="rect">
            <a:avLst/>
          </a:prstGeom>
        </p:spPr>
      </p:pic>
      <p:sp>
        <p:nvSpPr>
          <p:cNvPr id="3" name="Tekstvak 2">
            <a:extLst>
              <a:ext uri="{FF2B5EF4-FFF2-40B4-BE49-F238E27FC236}">
                <a16:creationId xmlns:a16="http://schemas.microsoft.com/office/drawing/2014/main" id="{57CE42CB-F5B8-4E42-8EAB-331A84772557}"/>
              </a:ext>
            </a:extLst>
          </p:cNvPr>
          <p:cNvSpPr txBox="1"/>
          <p:nvPr/>
        </p:nvSpPr>
        <p:spPr>
          <a:xfrm>
            <a:off x="1010195" y="546508"/>
            <a:ext cx="668818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800" b="1" dirty="0">
                <a:solidFill>
                  <a:srgbClr val="C4D02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Beschikbaar budget</a:t>
            </a:r>
          </a:p>
        </p:txBody>
      </p:sp>
    </p:spTree>
    <p:extLst>
      <p:ext uri="{BB962C8B-B14F-4D97-AF65-F5344CB8AC3E}">
        <p14:creationId xmlns:p14="http://schemas.microsoft.com/office/powerpoint/2010/main" val="194917541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66BB3D5-519F-43D3-A808-F1CB7CBE0E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06987"/>
            <a:ext cx="10515600" cy="4407172"/>
          </a:xfrm>
        </p:spPr>
        <p:txBody>
          <a:bodyPr>
            <a:normAutofit fontScale="90000"/>
          </a:bodyPr>
          <a:lstStyle/>
          <a:p>
            <a:pPr>
              <a:tabLst>
                <a:tab pos="7889875" algn="r"/>
              </a:tabLst>
            </a:pPr>
            <a:br>
              <a:rPr lang="nl-NL" sz="2700" b="1" dirty="0"/>
            </a:br>
            <a:br>
              <a:rPr lang="nl-NL" sz="2700" b="1" dirty="0"/>
            </a:br>
            <a:br>
              <a:rPr lang="nl-NL" sz="2700" b="1" dirty="0"/>
            </a:br>
            <a:r>
              <a:rPr lang="nl-NL" sz="3100" b="1" dirty="0">
                <a:solidFill>
                  <a:srgbClr val="C4D02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Opties</a:t>
            </a:r>
            <a:br>
              <a:rPr lang="nl-NL" sz="2700" b="1" dirty="0"/>
            </a:br>
            <a:br>
              <a:rPr lang="nl-NL" sz="2700" b="1" dirty="0"/>
            </a:br>
            <a:br>
              <a:rPr lang="nl-NL" sz="2700" b="1" dirty="0"/>
            </a:br>
            <a:r>
              <a:rPr lang="nl-NL" sz="2700" dirty="0"/>
              <a:t>Zuidgevel + entree via verdiept kerkplein	€ 36.000</a:t>
            </a:r>
            <a:br>
              <a:rPr lang="nl-NL" sz="2700" dirty="0"/>
            </a:br>
            <a:r>
              <a:rPr lang="nl-NL" sz="2700" dirty="0"/>
              <a:t>Ruimere entree + nieuwe trappartij	€ 41.000</a:t>
            </a:r>
            <a:br>
              <a:rPr lang="nl-NL" sz="2700" dirty="0"/>
            </a:br>
            <a:r>
              <a:rPr lang="nl-NL" sz="2700" dirty="0"/>
              <a:t>Lift tussen kerkzaal en souterrain	</a:t>
            </a:r>
            <a:r>
              <a:rPr lang="nl-NL" sz="2700" u="sng" dirty="0"/>
              <a:t>€ 23.000</a:t>
            </a:r>
            <a:br>
              <a:rPr lang="nl-NL" sz="2700" u="sng" dirty="0"/>
            </a:br>
            <a:r>
              <a:rPr lang="nl-NL" sz="2700" b="1" dirty="0"/>
              <a:t>TOTAAL</a:t>
            </a:r>
            <a:r>
              <a:rPr lang="nl-NL" sz="2700" dirty="0"/>
              <a:t>	€ 100.000</a:t>
            </a:r>
            <a:br>
              <a:rPr lang="nl-NL" sz="2700" dirty="0"/>
            </a:br>
            <a:br>
              <a:rPr lang="nl-NL" sz="2700" dirty="0"/>
            </a:br>
            <a:r>
              <a:rPr lang="nl-NL" sz="2700" dirty="0"/>
              <a:t>Heringericht terrein</a:t>
            </a:r>
            <a:br>
              <a:rPr lang="nl-NL" sz="2700" dirty="0"/>
            </a:br>
            <a:r>
              <a:rPr lang="nl-NL" sz="2700" dirty="0"/>
              <a:t>Afhankelijk van bijdrage Gemeente Apeldoorn</a:t>
            </a:r>
            <a:br>
              <a:rPr lang="nl-NL" sz="2700" dirty="0"/>
            </a:br>
            <a:br>
              <a:rPr lang="nl-NL" sz="2700" dirty="0"/>
            </a:br>
            <a:br>
              <a:rPr lang="nl-NL" sz="3600" dirty="0"/>
            </a:br>
            <a:br>
              <a:rPr lang="nl-NL" dirty="0"/>
            </a:br>
            <a:endParaRPr lang="nl-NL" dirty="0"/>
          </a:p>
        </p:txBody>
      </p:sp>
      <p:pic>
        <p:nvPicPr>
          <p:cNvPr id="5" name="Tijdelijke aanduiding voor inhoud 4">
            <a:extLst>
              <a:ext uri="{FF2B5EF4-FFF2-40B4-BE49-F238E27FC236}">
                <a16:creationId xmlns:a16="http://schemas.microsoft.com/office/drawing/2014/main" id="{C0813844-07A4-40EE-915E-B5FABE09CAC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44851" y="5238000"/>
            <a:ext cx="6047149" cy="1620000"/>
          </a:xfrm>
        </p:spPr>
      </p:pic>
    </p:spTree>
    <p:extLst>
      <p:ext uri="{BB962C8B-B14F-4D97-AF65-F5344CB8AC3E}">
        <p14:creationId xmlns:p14="http://schemas.microsoft.com/office/powerpoint/2010/main" val="261806266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66BB3D5-519F-43D3-A808-F1CB7CBE0E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06987"/>
            <a:ext cx="10515600" cy="4407172"/>
          </a:xfrm>
        </p:spPr>
        <p:txBody>
          <a:bodyPr>
            <a:normAutofit fontScale="90000"/>
          </a:bodyPr>
          <a:lstStyle/>
          <a:p>
            <a:pPr>
              <a:tabLst>
                <a:tab pos="6005513" algn="l"/>
              </a:tabLst>
            </a:pPr>
            <a:br>
              <a:rPr lang="nl-NL" sz="2700" b="1" dirty="0"/>
            </a:br>
            <a:br>
              <a:rPr lang="nl-NL" sz="2700" b="1" dirty="0"/>
            </a:br>
            <a:br>
              <a:rPr lang="nl-NL" sz="2700" b="1" dirty="0"/>
            </a:br>
            <a:br>
              <a:rPr lang="nl-NL" sz="2700" b="1" dirty="0"/>
            </a:br>
            <a:br>
              <a:rPr lang="nl-NL" sz="2700" b="1" dirty="0">
                <a:solidFill>
                  <a:srgbClr val="BCD75B"/>
                </a:solidFill>
              </a:rPr>
            </a:br>
            <a:r>
              <a:rPr lang="nl-NL" sz="3100" b="1" dirty="0">
                <a:solidFill>
                  <a:srgbClr val="C4D02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Vervolgstappen</a:t>
            </a:r>
            <a:br>
              <a:rPr lang="nl-NL" sz="2700" b="1" dirty="0"/>
            </a:br>
            <a:br>
              <a:rPr lang="nl-NL" sz="2700" b="1" dirty="0"/>
            </a:br>
            <a:br>
              <a:rPr lang="nl-NL" sz="2700" b="1" dirty="0"/>
            </a:br>
            <a:r>
              <a:rPr lang="nl-NL" sz="2700" dirty="0"/>
              <a:t>* </a:t>
            </a:r>
            <a:r>
              <a:rPr lang="en-US" sz="2700" dirty="0" err="1"/>
              <a:t>Aanneemovereenkomst</a:t>
            </a:r>
            <a:r>
              <a:rPr lang="en-US" sz="2700" dirty="0"/>
              <a:t>	</a:t>
            </a:r>
            <a:r>
              <a:rPr lang="en-US" sz="2700" dirty="0" err="1"/>
              <a:t>jan.</a:t>
            </a:r>
            <a:r>
              <a:rPr lang="en-US" sz="2700" dirty="0"/>
              <a:t> ’18</a:t>
            </a:r>
            <a:br>
              <a:rPr lang="en-US" sz="2700" dirty="0"/>
            </a:br>
            <a:r>
              <a:rPr lang="en-US" sz="2700" dirty="0"/>
              <a:t>* </a:t>
            </a:r>
            <a:r>
              <a:rPr lang="en-US" sz="2700" dirty="0" err="1"/>
              <a:t>Externe</a:t>
            </a:r>
            <a:r>
              <a:rPr lang="en-US" sz="2700" dirty="0"/>
              <a:t> financiering	</a:t>
            </a:r>
            <a:r>
              <a:rPr lang="en-US" sz="2700" dirty="0" err="1"/>
              <a:t>feb.</a:t>
            </a:r>
            <a:r>
              <a:rPr lang="en-US" sz="2700" dirty="0"/>
              <a:t> ‘18</a:t>
            </a:r>
            <a:br>
              <a:rPr lang="en-US" sz="2700" dirty="0"/>
            </a:br>
            <a:r>
              <a:rPr lang="en-US" sz="2700" dirty="0"/>
              <a:t>* </a:t>
            </a:r>
            <a:r>
              <a:rPr lang="nl-NL" sz="2700" dirty="0"/>
              <a:t>Omgevingsvergunning	feb. ‘18</a:t>
            </a:r>
            <a:br>
              <a:rPr lang="nl-NL" sz="2700" dirty="0"/>
            </a:br>
            <a:r>
              <a:rPr lang="nl-NL" sz="2700" dirty="0"/>
              <a:t>           Commissie Ruimtelijke Kwaliteit 11-jan-18</a:t>
            </a:r>
            <a:br>
              <a:rPr lang="en-US" sz="2700" dirty="0"/>
            </a:br>
            <a:r>
              <a:rPr lang="en-US" sz="2700" dirty="0"/>
              <a:t>* </a:t>
            </a:r>
            <a:r>
              <a:rPr lang="en-US" sz="2700" dirty="0" err="1"/>
              <a:t>Uitvoering</a:t>
            </a:r>
            <a:r>
              <a:rPr lang="en-US" sz="2700" dirty="0"/>
              <a:t> </a:t>
            </a:r>
            <a:r>
              <a:rPr lang="en-US" sz="2700" dirty="0" err="1"/>
              <a:t>verbouwing</a:t>
            </a:r>
            <a:r>
              <a:rPr lang="en-US" sz="2700" dirty="0"/>
              <a:t>	</a:t>
            </a:r>
            <a:r>
              <a:rPr lang="en-US" sz="2700" dirty="0" err="1"/>
              <a:t>apr</a:t>
            </a:r>
            <a:r>
              <a:rPr lang="en-US" sz="2700" dirty="0"/>
              <a:t>.-</a:t>
            </a:r>
            <a:r>
              <a:rPr lang="en-US" sz="2700" dirty="0" err="1"/>
              <a:t>sep.</a:t>
            </a:r>
            <a:r>
              <a:rPr lang="en-US" sz="2700" dirty="0"/>
              <a:t> ’18</a:t>
            </a:r>
            <a:br>
              <a:rPr lang="en-US" sz="2700" dirty="0"/>
            </a:br>
            <a:br>
              <a:rPr lang="en-US" sz="2700" dirty="0"/>
            </a:br>
            <a:br>
              <a:rPr lang="en-US" sz="2700" dirty="0"/>
            </a:br>
            <a:r>
              <a:rPr lang="en-US" sz="2700" dirty="0" err="1"/>
              <a:t>Tijdens</a:t>
            </a:r>
            <a:r>
              <a:rPr lang="en-US" sz="2700" dirty="0"/>
              <a:t> </a:t>
            </a:r>
            <a:r>
              <a:rPr lang="en-US" sz="2700" dirty="0" err="1"/>
              <a:t>verbouwing</a:t>
            </a:r>
            <a:r>
              <a:rPr lang="en-US" sz="2700" dirty="0"/>
              <a:t> </a:t>
            </a:r>
            <a:r>
              <a:rPr lang="en-US" sz="2700" dirty="0" err="1"/>
              <a:t>kerkdiensten</a:t>
            </a:r>
            <a:r>
              <a:rPr lang="en-US" sz="2700" dirty="0"/>
              <a:t> in </a:t>
            </a:r>
            <a:r>
              <a:rPr lang="en-US" sz="2700" dirty="0" err="1"/>
              <a:t>Christelijk</a:t>
            </a:r>
            <a:r>
              <a:rPr lang="en-US" sz="2700" dirty="0"/>
              <a:t> Lyceum</a:t>
            </a:r>
            <a:br>
              <a:rPr lang="en-US" sz="2700" dirty="0"/>
            </a:br>
            <a:br>
              <a:rPr lang="en-US" sz="2400" dirty="0"/>
            </a:br>
            <a:br>
              <a:rPr lang="nl-NL" sz="2700" dirty="0"/>
            </a:br>
            <a:br>
              <a:rPr lang="nl-NL" sz="3600" dirty="0"/>
            </a:br>
            <a:br>
              <a:rPr lang="nl-NL" dirty="0"/>
            </a:br>
            <a:endParaRPr lang="nl-NL" dirty="0"/>
          </a:p>
        </p:txBody>
      </p:sp>
      <p:pic>
        <p:nvPicPr>
          <p:cNvPr id="5" name="Tijdelijke aanduiding voor inhoud 4">
            <a:extLst>
              <a:ext uri="{FF2B5EF4-FFF2-40B4-BE49-F238E27FC236}">
                <a16:creationId xmlns:a16="http://schemas.microsoft.com/office/drawing/2014/main" id="{C0813844-07A4-40EE-915E-B5FABE09CAC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44851" y="5238000"/>
            <a:ext cx="6047149" cy="1620000"/>
          </a:xfrm>
        </p:spPr>
      </p:pic>
    </p:spTree>
    <p:extLst>
      <p:ext uri="{BB962C8B-B14F-4D97-AF65-F5344CB8AC3E}">
        <p14:creationId xmlns:p14="http://schemas.microsoft.com/office/powerpoint/2010/main" val="305863349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66BB3D5-519F-43D3-A808-F1CB7CBE0E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5320" y="598576"/>
            <a:ext cx="10515600" cy="5182464"/>
          </a:xfrm>
        </p:spPr>
        <p:txBody>
          <a:bodyPr>
            <a:normAutofit fontScale="90000"/>
          </a:bodyPr>
          <a:lstStyle/>
          <a:p>
            <a:br>
              <a:rPr lang="nl-NL" sz="2700" b="1" dirty="0"/>
            </a:br>
            <a:br>
              <a:rPr lang="nl-NL" sz="2700" b="1" dirty="0"/>
            </a:br>
            <a:br>
              <a:rPr lang="nl-NL" sz="2700" b="1" dirty="0"/>
            </a:br>
            <a:br>
              <a:rPr lang="nl-NL" sz="2700" b="1" dirty="0"/>
            </a:br>
            <a:br>
              <a:rPr lang="nl-NL" sz="2700" b="1" dirty="0"/>
            </a:br>
            <a:r>
              <a:rPr lang="nl-NL" sz="3100" b="1" dirty="0">
                <a:solidFill>
                  <a:srgbClr val="C4D02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Hoe kunt u helpen?</a:t>
            </a:r>
            <a:br>
              <a:rPr lang="nl-NL" sz="2700" b="1" dirty="0"/>
            </a:br>
            <a:br>
              <a:rPr lang="nl-NL" sz="2700" b="1" dirty="0"/>
            </a:br>
            <a:br>
              <a:rPr lang="nl-NL" sz="2700" b="1" dirty="0"/>
            </a:br>
            <a:r>
              <a:rPr lang="en-US" sz="2700" dirty="0" err="1"/>
              <a:t>Er</a:t>
            </a:r>
            <a:r>
              <a:rPr lang="en-US" sz="2700" dirty="0"/>
              <a:t> </a:t>
            </a:r>
            <a:r>
              <a:rPr lang="en-US" sz="2700" dirty="0" err="1"/>
              <a:t>gebeurt</a:t>
            </a:r>
            <a:r>
              <a:rPr lang="en-US" sz="2700" dirty="0"/>
              <a:t> al heel </a:t>
            </a:r>
            <a:r>
              <a:rPr lang="en-US" sz="2700" dirty="0" err="1"/>
              <a:t>veel</a:t>
            </a:r>
            <a:r>
              <a:rPr lang="en-US" sz="2700" dirty="0"/>
              <a:t>!</a:t>
            </a:r>
            <a:br>
              <a:rPr lang="en-US" sz="2700" dirty="0"/>
            </a:br>
            <a:r>
              <a:rPr lang="en-US" sz="2700" dirty="0"/>
              <a:t>	</a:t>
            </a:r>
            <a:r>
              <a:rPr lang="en-US" sz="2700" i="1" dirty="0" err="1"/>
              <a:t>financieel</a:t>
            </a:r>
            <a:r>
              <a:rPr lang="en-US" sz="2700" i="1" dirty="0"/>
              <a:t>, </a:t>
            </a:r>
            <a:r>
              <a:rPr lang="en-US" sz="2700" i="1" dirty="0" err="1"/>
              <a:t>communicatie</a:t>
            </a:r>
            <a:r>
              <a:rPr lang="en-US" sz="2700" i="1" dirty="0"/>
              <a:t>, subsidies, </a:t>
            </a:r>
            <a:r>
              <a:rPr lang="en-US" sz="2700" i="1" dirty="0" err="1"/>
              <a:t>beeld</a:t>
            </a:r>
            <a:r>
              <a:rPr lang="en-US" sz="2700" i="1" dirty="0"/>
              <a:t> &amp; </a:t>
            </a:r>
            <a:r>
              <a:rPr lang="en-US" sz="2700" i="1" dirty="0" err="1"/>
              <a:t>geluid</a:t>
            </a:r>
            <a:r>
              <a:rPr lang="en-US" sz="2700" i="1" dirty="0"/>
              <a:t> </a:t>
            </a:r>
            <a:br>
              <a:rPr lang="en-US" sz="2700" i="1" dirty="0"/>
            </a:br>
            <a:br>
              <a:rPr lang="en-US" sz="2700" dirty="0"/>
            </a:br>
            <a:r>
              <a:rPr lang="en-US" sz="2700" dirty="0"/>
              <a:t>Wat </a:t>
            </a:r>
            <a:r>
              <a:rPr lang="en-US" sz="2700" dirty="0" err="1"/>
              <a:t>hebben</a:t>
            </a:r>
            <a:r>
              <a:rPr lang="en-US" sz="2700" dirty="0"/>
              <a:t> </a:t>
            </a:r>
            <a:r>
              <a:rPr lang="en-US" sz="2700" dirty="0" err="1"/>
              <a:t>wij</a:t>
            </a:r>
            <a:r>
              <a:rPr lang="en-US" sz="2700" dirty="0"/>
              <a:t> nu </a:t>
            </a:r>
            <a:r>
              <a:rPr lang="en-US" sz="2700" dirty="0" err="1"/>
              <a:t>nodig</a:t>
            </a:r>
            <a:r>
              <a:rPr lang="en-US" sz="2700" dirty="0"/>
              <a:t>?</a:t>
            </a:r>
            <a:br>
              <a:rPr lang="en-US" sz="2700" dirty="0"/>
            </a:br>
            <a:r>
              <a:rPr lang="en-US" sz="2700" dirty="0"/>
              <a:t>	* </a:t>
            </a:r>
            <a:r>
              <a:rPr lang="en-US" sz="2700" i="1" dirty="0" err="1"/>
              <a:t>uitvoering</a:t>
            </a:r>
            <a:r>
              <a:rPr lang="en-US" sz="2700" i="1" dirty="0"/>
              <a:t>: </a:t>
            </a:r>
            <a:r>
              <a:rPr lang="en-US" sz="2700" i="1" dirty="0" err="1"/>
              <a:t>helpende</a:t>
            </a:r>
            <a:r>
              <a:rPr lang="en-US" sz="2700" i="1" dirty="0"/>
              <a:t> </a:t>
            </a:r>
            <a:r>
              <a:rPr lang="en-US" sz="2700" i="1" dirty="0" err="1"/>
              <a:t>handen</a:t>
            </a:r>
            <a:br>
              <a:rPr lang="en-US" sz="2700" i="1" dirty="0"/>
            </a:br>
            <a:r>
              <a:rPr lang="en-US" sz="2700" i="1" dirty="0"/>
              <a:t>	* </a:t>
            </a:r>
            <a:r>
              <a:rPr lang="en-US" sz="2700" i="1" dirty="0" err="1"/>
              <a:t>coördinator</a:t>
            </a:r>
            <a:r>
              <a:rPr lang="en-US" sz="2700" i="1" dirty="0"/>
              <a:t> </a:t>
            </a:r>
            <a:r>
              <a:rPr lang="en-US" sz="2700" i="1" dirty="0" err="1"/>
              <a:t>inzet</a:t>
            </a:r>
            <a:r>
              <a:rPr lang="en-US" sz="2700" i="1" dirty="0"/>
              <a:t> </a:t>
            </a:r>
            <a:r>
              <a:rPr lang="en-US" sz="2700" i="1" dirty="0" err="1"/>
              <a:t>vrijwilligers</a:t>
            </a:r>
            <a:br>
              <a:rPr lang="en-US" sz="2700" dirty="0"/>
            </a:br>
            <a:r>
              <a:rPr lang="en-US" sz="2700" dirty="0"/>
              <a:t>	* </a:t>
            </a:r>
            <a:r>
              <a:rPr lang="en-US" sz="2700" i="1" dirty="0" err="1"/>
              <a:t>bouwbegeleider</a:t>
            </a:r>
            <a:br>
              <a:rPr lang="en-US" sz="2700" dirty="0"/>
            </a:br>
            <a:r>
              <a:rPr lang="en-US" sz="2700" dirty="0"/>
              <a:t>	* </a:t>
            </a:r>
            <a:r>
              <a:rPr lang="en-US" sz="2700" i="1" dirty="0"/>
              <a:t>contract-</a:t>
            </a:r>
            <a:r>
              <a:rPr lang="en-US" sz="2700" i="1" dirty="0" err="1"/>
              <a:t>opsteller</a:t>
            </a:r>
            <a:r>
              <a:rPr lang="en-US" sz="2700" i="1" dirty="0"/>
              <a:t> (</a:t>
            </a:r>
            <a:r>
              <a:rPr lang="en-US" sz="2700" i="1" dirty="0" err="1"/>
              <a:t>juridische</a:t>
            </a:r>
            <a:r>
              <a:rPr lang="en-US" sz="2700" i="1" dirty="0"/>
              <a:t> </a:t>
            </a:r>
            <a:r>
              <a:rPr lang="en-US" sz="2700" i="1" dirty="0" err="1"/>
              <a:t>kennis</a:t>
            </a:r>
            <a:r>
              <a:rPr lang="en-US" sz="2700" i="1" dirty="0"/>
              <a:t>)</a:t>
            </a:r>
            <a:br>
              <a:rPr lang="en-US" sz="2700" i="1" dirty="0"/>
            </a:br>
            <a:r>
              <a:rPr lang="en-US" sz="2700" i="1" dirty="0"/>
              <a:t>	* </a:t>
            </a:r>
            <a:r>
              <a:rPr lang="en-US" sz="2700" i="1" dirty="0" err="1"/>
              <a:t>creatief</a:t>
            </a:r>
            <a:r>
              <a:rPr lang="en-US" sz="2700" i="1" dirty="0"/>
              <a:t> </a:t>
            </a:r>
            <a:r>
              <a:rPr lang="en-US" sz="2700" i="1" dirty="0" err="1"/>
              <a:t>brein</a:t>
            </a:r>
            <a:br>
              <a:rPr lang="en-US" sz="2700" i="1" dirty="0"/>
            </a:br>
            <a:r>
              <a:rPr lang="en-US" sz="2700" i="1" dirty="0"/>
              <a:t>	* </a:t>
            </a:r>
            <a:r>
              <a:rPr lang="en-US" sz="2700" i="1" dirty="0" err="1"/>
              <a:t>secretariële</a:t>
            </a:r>
            <a:r>
              <a:rPr lang="en-US" sz="2700" i="1" dirty="0"/>
              <a:t> </a:t>
            </a:r>
            <a:r>
              <a:rPr lang="en-US" sz="2700" i="1" dirty="0" err="1"/>
              <a:t>ondersteuning</a:t>
            </a:r>
            <a:br>
              <a:rPr lang="en-US" sz="2700" i="1" dirty="0"/>
            </a:br>
            <a:br>
              <a:rPr lang="en-US" sz="2700" dirty="0"/>
            </a:br>
            <a:r>
              <a:rPr lang="en-US" sz="2700" dirty="0" err="1"/>
              <a:t>En</a:t>
            </a:r>
            <a:r>
              <a:rPr lang="en-US" sz="2700" dirty="0"/>
              <a:t> </a:t>
            </a:r>
            <a:r>
              <a:rPr lang="en-US" sz="2700" dirty="0" err="1"/>
              <a:t>natuurlijk</a:t>
            </a:r>
            <a:r>
              <a:rPr lang="en-US" sz="2700" dirty="0"/>
              <a:t>: </a:t>
            </a:r>
            <a:r>
              <a:rPr lang="en-US" sz="2700" dirty="0" err="1"/>
              <a:t>meedoen</a:t>
            </a:r>
            <a:r>
              <a:rPr lang="en-US" sz="2700" dirty="0"/>
              <a:t> met </a:t>
            </a:r>
            <a:r>
              <a:rPr lang="en-US" sz="2700" dirty="0" err="1"/>
              <a:t>activiteiten</a:t>
            </a:r>
            <a:r>
              <a:rPr lang="en-US" sz="2700" dirty="0"/>
              <a:t>!</a:t>
            </a:r>
            <a:br>
              <a:rPr lang="en-US" sz="2700" dirty="0"/>
            </a:br>
            <a:br>
              <a:rPr lang="nl-NL" sz="2700" dirty="0"/>
            </a:br>
            <a:br>
              <a:rPr lang="nl-NL" sz="3600" dirty="0"/>
            </a:br>
            <a:br>
              <a:rPr lang="nl-NL" dirty="0"/>
            </a:br>
            <a:endParaRPr lang="nl-NL" dirty="0"/>
          </a:p>
        </p:txBody>
      </p:sp>
      <p:pic>
        <p:nvPicPr>
          <p:cNvPr id="5" name="Tijdelijke aanduiding voor inhoud 4">
            <a:extLst>
              <a:ext uri="{FF2B5EF4-FFF2-40B4-BE49-F238E27FC236}">
                <a16:creationId xmlns:a16="http://schemas.microsoft.com/office/drawing/2014/main" id="{C0813844-07A4-40EE-915E-B5FABE09CAC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44851" y="5238000"/>
            <a:ext cx="6047149" cy="1620000"/>
          </a:xfrm>
        </p:spPr>
      </p:pic>
    </p:spTree>
    <p:extLst>
      <p:ext uri="{BB962C8B-B14F-4D97-AF65-F5344CB8AC3E}">
        <p14:creationId xmlns:p14="http://schemas.microsoft.com/office/powerpoint/2010/main" val="204954648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66BB3D5-519F-43D3-A808-F1CB7CBE0E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1200" y="443345"/>
            <a:ext cx="10691451" cy="5055120"/>
          </a:xfrm>
        </p:spPr>
        <p:txBody>
          <a:bodyPr>
            <a:normAutofit fontScale="90000"/>
          </a:bodyPr>
          <a:lstStyle/>
          <a:p>
            <a:br>
              <a:rPr lang="nl-NL" sz="2800" b="1" dirty="0">
                <a:solidFill>
                  <a:srgbClr val="C4D02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br>
              <a:rPr lang="nl-NL" sz="2800" b="1" dirty="0">
                <a:solidFill>
                  <a:srgbClr val="C4D02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nl-NL" sz="3100" b="1" dirty="0">
                <a:solidFill>
                  <a:srgbClr val="C4D02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Activiteitencommissie</a:t>
            </a:r>
            <a:br>
              <a:rPr lang="nl-NL" sz="2400" dirty="0"/>
            </a:br>
            <a:br>
              <a:rPr lang="nl-NL" sz="2400" dirty="0"/>
            </a:br>
            <a:br>
              <a:rPr lang="nl-NL" sz="2400" dirty="0"/>
            </a:br>
            <a:r>
              <a:rPr lang="nl-NL" sz="2700" b="1" dirty="0"/>
              <a:t>Leden</a:t>
            </a:r>
            <a:br>
              <a:rPr lang="nl-NL" sz="2700" dirty="0"/>
            </a:br>
            <a:r>
              <a:rPr lang="nl-NL" sz="2700" dirty="0"/>
              <a:t>	* Esther van </a:t>
            </a:r>
            <a:r>
              <a:rPr lang="nl-NL" sz="2700" dirty="0" err="1"/>
              <a:t>Zoest</a:t>
            </a:r>
            <a:br>
              <a:rPr lang="nl-NL" sz="2700" dirty="0"/>
            </a:br>
            <a:r>
              <a:rPr lang="nl-NL" sz="2700" dirty="0"/>
              <a:t>	* Edith Rebergen</a:t>
            </a:r>
            <a:br>
              <a:rPr lang="nl-NL" sz="2700" dirty="0"/>
            </a:br>
            <a:r>
              <a:rPr lang="nl-NL" sz="2700" dirty="0"/>
              <a:t>	* Norman Boom</a:t>
            </a:r>
            <a:br>
              <a:rPr lang="nl-NL" sz="2700" dirty="0"/>
            </a:br>
            <a:r>
              <a:rPr lang="nl-NL" sz="2700" dirty="0"/>
              <a:t>	* Theodoor Visscher</a:t>
            </a:r>
            <a:br>
              <a:rPr lang="nl-NL" sz="2700" dirty="0"/>
            </a:br>
            <a:r>
              <a:rPr lang="nl-NL" sz="2700" dirty="0"/>
              <a:t>	* ……………………………</a:t>
            </a:r>
            <a:br>
              <a:rPr lang="nl-NL" sz="2700" dirty="0"/>
            </a:br>
            <a:br>
              <a:rPr lang="nl-NL" sz="2700" dirty="0"/>
            </a:br>
            <a:br>
              <a:rPr lang="nl-NL" sz="2700" dirty="0"/>
            </a:br>
            <a:r>
              <a:rPr lang="nl-NL" sz="2700" b="1" dirty="0"/>
              <a:t>Doel voor 2018</a:t>
            </a:r>
            <a:br>
              <a:rPr lang="nl-NL" sz="2700" dirty="0"/>
            </a:br>
            <a:br>
              <a:rPr lang="nl-NL" sz="2700" dirty="0"/>
            </a:br>
            <a:r>
              <a:rPr lang="nl-NL" sz="2700" dirty="0"/>
              <a:t>Activiteiten t.b.v. van de verbouwing: zodat we </a:t>
            </a:r>
            <a:r>
              <a:rPr lang="nl-NL" sz="27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50.000 euro </a:t>
            </a:r>
            <a:r>
              <a:rPr lang="nl-NL" sz="2700" dirty="0"/>
              <a:t>verdienen </a:t>
            </a:r>
            <a:br>
              <a:rPr lang="nl-NL" sz="2700" dirty="0"/>
            </a:br>
            <a:r>
              <a:rPr lang="nl-NL" sz="2700" dirty="0"/>
              <a:t>voor </a:t>
            </a:r>
            <a:r>
              <a:rPr lang="nl-NL" sz="27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keuken, beeld en geluid</a:t>
            </a:r>
            <a:r>
              <a:rPr lang="nl-NL" sz="2700" dirty="0"/>
              <a:t>. </a:t>
            </a:r>
            <a:br>
              <a:rPr lang="nl-NL" sz="2400" dirty="0"/>
            </a:br>
            <a:endParaRPr lang="nl-NL" dirty="0"/>
          </a:p>
        </p:txBody>
      </p:sp>
      <p:pic>
        <p:nvPicPr>
          <p:cNvPr id="5" name="Tijdelijke aanduiding voor inhoud 4">
            <a:extLst>
              <a:ext uri="{FF2B5EF4-FFF2-40B4-BE49-F238E27FC236}">
                <a16:creationId xmlns:a16="http://schemas.microsoft.com/office/drawing/2014/main" id="{C0813844-07A4-40EE-915E-B5FABE09CAC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44851" y="5238000"/>
            <a:ext cx="6047149" cy="1620000"/>
          </a:xfrm>
        </p:spPr>
      </p:pic>
    </p:spTree>
    <p:extLst>
      <p:ext uri="{BB962C8B-B14F-4D97-AF65-F5344CB8AC3E}">
        <p14:creationId xmlns:p14="http://schemas.microsoft.com/office/powerpoint/2010/main" val="163546529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66BB3D5-519F-43D3-A808-F1CB7CBE0E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06987"/>
            <a:ext cx="10515600" cy="4407172"/>
          </a:xfrm>
        </p:spPr>
        <p:txBody>
          <a:bodyPr>
            <a:normAutofit/>
          </a:bodyPr>
          <a:lstStyle/>
          <a:p>
            <a:r>
              <a:rPr lang="nl-NL" sz="2800" b="1" dirty="0">
                <a:solidFill>
                  <a:srgbClr val="C4D02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Wat hebben we al gedaan?</a:t>
            </a:r>
            <a:br>
              <a:rPr lang="nl-NL" sz="2400" dirty="0"/>
            </a:br>
            <a:br>
              <a:rPr lang="nl-NL" sz="2400" dirty="0"/>
            </a:br>
            <a:br>
              <a:rPr lang="nl-NL" sz="2400" dirty="0"/>
            </a:br>
            <a:br>
              <a:rPr lang="nl-NL" sz="2400" dirty="0"/>
            </a:br>
            <a:r>
              <a:rPr lang="nl-NL" sz="2400" dirty="0"/>
              <a:t>* Oliebollenactie (december 2017)</a:t>
            </a:r>
            <a:br>
              <a:rPr lang="nl-NL" sz="2400" dirty="0"/>
            </a:br>
            <a:r>
              <a:rPr lang="nl-NL" sz="2400" dirty="0"/>
              <a:t>* Sorteeractie </a:t>
            </a:r>
            <a:r>
              <a:rPr lang="nl-NL" sz="2400" dirty="0" err="1"/>
              <a:t>Geocos</a:t>
            </a:r>
            <a:r>
              <a:rPr lang="nl-NL" sz="2400" dirty="0"/>
              <a:t> van Hilbert van Dijk (juli 2017)</a:t>
            </a:r>
            <a:br>
              <a:rPr lang="nl-NL" sz="2400" dirty="0"/>
            </a:br>
            <a:r>
              <a:rPr lang="nl-NL" sz="2400" dirty="0"/>
              <a:t>* Verhuizing familie Bos (januari 2018)</a:t>
            </a:r>
            <a:br>
              <a:rPr lang="nl-NL" sz="2400" dirty="0"/>
            </a:br>
            <a:r>
              <a:rPr lang="nl-NL" sz="2400" dirty="0"/>
              <a:t>* Bessensap (december 2017</a:t>
            </a:r>
            <a:br>
              <a:rPr lang="nl-NL" sz="2400" dirty="0"/>
            </a:br>
            <a:br>
              <a:rPr lang="nl-NL" sz="2400" dirty="0"/>
            </a:br>
            <a:br>
              <a:rPr lang="nl-NL" sz="2400" dirty="0"/>
            </a:br>
            <a:r>
              <a:rPr lang="nl-NL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Tussenstand: € 2.700 </a:t>
            </a:r>
            <a:endParaRPr lang="nl-NL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" name="Tijdelijke aanduiding voor inhoud 4">
            <a:extLst>
              <a:ext uri="{FF2B5EF4-FFF2-40B4-BE49-F238E27FC236}">
                <a16:creationId xmlns:a16="http://schemas.microsoft.com/office/drawing/2014/main" id="{C0813844-07A4-40EE-915E-B5FABE09CAC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44851" y="5238000"/>
            <a:ext cx="6047149" cy="1620000"/>
          </a:xfrm>
        </p:spPr>
      </p:pic>
      <p:pic>
        <p:nvPicPr>
          <p:cNvPr id="4" name="Afbeelding 3">
            <a:extLst>
              <a:ext uri="{FF2B5EF4-FFF2-40B4-BE49-F238E27FC236}">
                <a16:creationId xmlns:a16="http://schemas.microsoft.com/office/drawing/2014/main" id="{0B3CB74C-279C-416F-A938-2A1F7D9D195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6320" y="664783"/>
            <a:ext cx="4695137" cy="46951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73479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66BB3D5-519F-43D3-A808-F1CB7CBE0E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06987"/>
            <a:ext cx="10515600" cy="4407172"/>
          </a:xfrm>
        </p:spPr>
        <p:txBody>
          <a:bodyPr>
            <a:normAutofit/>
          </a:bodyPr>
          <a:lstStyle/>
          <a:p>
            <a:r>
              <a:rPr lang="nl-NL" sz="2800" b="1" dirty="0">
                <a:solidFill>
                  <a:srgbClr val="C4D02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Januari-september 2018</a:t>
            </a:r>
            <a:br>
              <a:rPr lang="nl-NL" sz="2400" dirty="0"/>
            </a:br>
            <a:br>
              <a:rPr lang="nl-NL" sz="2400" dirty="0"/>
            </a:br>
            <a:br>
              <a:rPr lang="nl-NL" sz="2400" dirty="0"/>
            </a:br>
            <a:br>
              <a:rPr lang="nl-NL" sz="2400" dirty="0"/>
            </a:br>
            <a:r>
              <a:rPr lang="nl-NL" sz="2400" dirty="0"/>
              <a:t>* Activiteiten voor jong en oud</a:t>
            </a:r>
            <a:br>
              <a:rPr lang="nl-NL" sz="2400" dirty="0"/>
            </a:br>
            <a:r>
              <a:rPr lang="nl-NL" sz="2400" dirty="0"/>
              <a:t>* Activiteiten door en voor gemeenteleden</a:t>
            </a:r>
            <a:br>
              <a:rPr lang="nl-NL" sz="2400" dirty="0"/>
            </a:br>
            <a:br>
              <a:rPr lang="nl-NL" sz="2400" dirty="0"/>
            </a:br>
            <a:r>
              <a:rPr lang="nl-NL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We hebben uw hulp wél nodig!</a:t>
            </a:r>
            <a:br>
              <a:rPr lang="nl-NL" sz="2400" dirty="0"/>
            </a:br>
            <a:endParaRPr lang="nl-NL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" name="Tijdelijke aanduiding voor inhoud 4">
            <a:extLst>
              <a:ext uri="{FF2B5EF4-FFF2-40B4-BE49-F238E27FC236}">
                <a16:creationId xmlns:a16="http://schemas.microsoft.com/office/drawing/2014/main" id="{C0813844-07A4-40EE-915E-B5FABE09CAC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44851" y="5238000"/>
            <a:ext cx="6047149" cy="1620000"/>
          </a:xfrm>
        </p:spPr>
      </p:pic>
    </p:spTree>
    <p:extLst>
      <p:ext uri="{BB962C8B-B14F-4D97-AF65-F5344CB8AC3E}">
        <p14:creationId xmlns:p14="http://schemas.microsoft.com/office/powerpoint/2010/main" val="411108580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66BB3D5-519F-43D3-A808-F1CB7CBE0E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06986"/>
            <a:ext cx="10515600" cy="5333413"/>
          </a:xfrm>
        </p:spPr>
        <p:txBody>
          <a:bodyPr>
            <a:normAutofit/>
          </a:bodyPr>
          <a:lstStyle/>
          <a:p>
            <a:r>
              <a:rPr lang="nl-NL" sz="2800" b="1" dirty="0">
                <a:solidFill>
                  <a:srgbClr val="C4D02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Geplande activiteiten</a:t>
            </a:r>
            <a:br>
              <a:rPr lang="nl-NL" sz="2400" dirty="0"/>
            </a:br>
            <a:br>
              <a:rPr lang="nl-NL" sz="2400" dirty="0"/>
            </a:br>
            <a:br>
              <a:rPr lang="nl-NL" sz="2400" dirty="0"/>
            </a:br>
            <a:r>
              <a:rPr lang="nl-NL" sz="2400" dirty="0"/>
              <a:t>* Workshop-dag voor volwassenen en kinderen</a:t>
            </a:r>
            <a:br>
              <a:rPr lang="nl-NL" sz="2400" dirty="0"/>
            </a:br>
            <a:r>
              <a:rPr lang="nl-NL" sz="2400" dirty="0"/>
              <a:t>* Wijnproeverij met Otto </a:t>
            </a:r>
            <a:r>
              <a:rPr lang="nl-NL" sz="2400" dirty="0" err="1"/>
              <a:t>Hobbelink</a:t>
            </a:r>
            <a:br>
              <a:rPr lang="nl-NL" sz="2400" dirty="0"/>
            </a:br>
            <a:r>
              <a:rPr lang="nl-NL" sz="2400" dirty="0"/>
              <a:t>* Vliegende speeldoos (musical in 1 dag voor kinderen van 4-12 jaar)</a:t>
            </a:r>
            <a:br>
              <a:rPr lang="nl-NL" sz="2400" dirty="0"/>
            </a:br>
            <a:r>
              <a:rPr lang="nl-NL" sz="2400" dirty="0"/>
              <a:t>* Kleedjesmarkt tijdens Koningsdag 27 april 2018</a:t>
            </a:r>
            <a:br>
              <a:rPr lang="nl-NL" sz="2400" dirty="0"/>
            </a:br>
            <a:r>
              <a:rPr lang="nl-NL" sz="2400" dirty="0"/>
              <a:t>* </a:t>
            </a:r>
            <a:r>
              <a:rPr lang="nl-NL" sz="2400" dirty="0" err="1"/>
              <a:t>Mannendag</a:t>
            </a:r>
            <a:r>
              <a:rPr lang="nl-NL" sz="2400" dirty="0"/>
              <a:t>: </a:t>
            </a:r>
            <a:r>
              <a:rPr lang="nl-NL" sz="2400" dirty="0" err="1"/>
              <a:t>Klimbos</a:t>
            </a:r>
            <a:r>
              <a:rPr lang="nl-NL" sz="2400" dirty="0"/>
              <a:t> en eten</a:t>
            </a:r>
            <a:br>
              <a:rPr lang="nl-NL" sz="2400" dirty="0"/>
            </a:br>
            <a:r>
              <a:rPr lang="nl-NL" sz="2400" dirty="0"/>
              <a:t>* </a:t>
            </a:r>
            <a:r>
              <a:rPr lang="nl-NL" sz="2400" dirty="0" err="1"/>
              <a:t>Jongerendag</a:t>
            </a:r>
            <a:r>
              <a:rPr lang="nl-NL" sz="2400" dirty="0"/>
              <a:t>: </a:t>
            </a:r>
            <a:r>
              <a:rPr lang="nl-NL" sz="2400" dirty="0" err="1"/>
              <a:t>Klimbos</a:t>
            </a:r>
            <a:r>
              <a:rPr lang="nl-NL" sz="2400" dirty="0"/>
              <a:t> en eten</a:t>
            </a:r>
            <a:br>
              <a:rPr lang="nl-NL" sz="2400" dirty="0"/>
            </a:br>
            <a:r>
              <a:rPr lang="nl-NL" sz="2400" dirty="0"/>
              <a:t>* Pop-up restaurant bij de familie Lammers thuis</a:t>
            </a:r>
            <a:br>
              <a:rPr lang="nl-NL" sz="2400" dirty="0"/>
            </a:br>
            <a:r>
              <a:rPr lang="nl-NL" sz="2400" dirty="0"/>
              <a:t>* Openingsweekend met sponsorloop, big </a:t>
            </a:r>
            <a:r>
              <a:rPr lang="nl-NL" sz="2400" dirty="0" err="1"/>
              <a:t>bazar</a:t>
            </a:r>
            <a:r>
              <a:rPr lang="nl-NL" sz="2400" dirty="0"/>
              <a:t>, eetkraampjes en dienstenmarkt! </a:t>
            </a:r>
            <a:br>
              <a:rPr lang="nl-NL" sz="2400" dirty="0"/>
            </a:br>
            <a:br>
              <a:rPr lang="nl-NL" sz="2400" dirty="0"/>
            </a:br>
            <a:endParaRPr lang="nl-NL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" name="Tijdelijke aanduiding voor inhoud 4">
            <a:extLst>
              <a:ext uri="{FF2B5EF4-FFF2-40B4-BE49-F238E27FC236}">
                <a16:creationId xmlns:a16="http://schemas.microsoft.com/office/drawing/2014/main" id="{C0813844-07A4-40EE-915E-B5FABE09CAC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44851" y="5238000"/>
            <a:ext cx="6047149" cy="1620000"/>
          </a:xfrm>
        </p:spPr>
      </p:pic>
    </p:spTree>
    <p:extLst>
      <p:ext uri="{BB962C8B-B14F-4D97-AF65-F5344CB8AC3E}">
        <p14:creationId xmlns:p14="http://schemas.microsoft.com/office/powerpoint/2010/main" val="68689311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66BB3D5-519F-43D3-A808-F1CB7CBE0E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06986"/>
            <a:ext cx="10515600" cy="5333413"/>
          </a:xfrm>
        </p:spPr>
        <p:txBody>
          <a:bodyPr>
            <a:normAutofit fontScale="90000"/>
          </a:bodyPr>
          <a:lstStyle/>
          <a:p>
            <a:br>
              <a:rPr lang="nl-NL" sz="2800" b="1" dirty="0">
                <a:solidFill>
                  <a:srgbClr val="C4D02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nl-NL" sz="3100" b="1" dirty="0">
                <a:solidFill>
                  <a:srgbClr val="C4D02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Waar hebben we uw hulp bij nodig?</a:t>
            </a:r>
            <a:br>
              <a:rPr lang="nl-NL" sz="2400" dirty="0"/>
            </a:br>
            <a:br>
              <a:rPr lang="nl-NL" sz="2400" dirty="0"/>
            </a:br>
            <a:br>
              <a:rPr lang="nl-NL" sz="2400" dirty="0"/>
            </a:br>
            <a:br>
              <a:rPr lang="nl-NL" sz="2700" dirty="0"/>
            </a:br>
            <a:r>
              <a:rPr lang="nl-NL" sz="2700" dirty="0"/>
              <a:t>* Verzorgen van catering tijdens activiteiten (</a:t>
            </a:r>
            <a:r>
              <a:rPr lang="nl-NL" sz="2700" dirty="0" err="1"/>
              <a:t>workshopdag</a:t>
            </a:r>
            <a:r>
              <a:rPr lang="nl-NL" sz="2700" dirty="0"/>
              <a:t>/</a:t>
            </a:r>
            <a:r>
              <a:rPr lang="nl-NL" sz="2700" dirty="0" err="1"/>
              <a:t>mannendag</a:t>
            </a:r>
            <a:r>
              <a:rPr lang="nl-NL" sz="2700" dirty="0"/>
              <a:t>/kleedjesmarkt)</a:t>
            </a:r>
            <a:br>
              <a:rPr lang="nl-NL" sz="2700" dirty="0"/>
            </a:br>
            <a:r>
              <a:rPr lang="nl-NL" sz="2700" dirty="0"/>
              <a:t>* Koks en obers voor het pop-up restaurant</a:t>
            </a:r>
            <a:br>
              <a:rPr lang="nl-NL" sz="2700" dirty="0"/>
            </a:br>
            <a:r>
              <a:rPr lang="nl-NL" sz="2700" dirty="0"/>
              <a:t>* Hand en spandiensten tijdens de dag met de Vliegende Speeldoos</a:t>
            </a:r>
            <a:br>
              <a:rPr lang="nl-NL" sz="2700" dirty="0"/>
            </a:br>
            <a:r>
              <a:rPr lang="nl-NL" sz="2700" dirty="0"/>
              <a:t>* Goederen beschikbaar stellen voor kleedjesmarkt</a:t>
            </a:r>
            <a:br>
              <a:rPr lang="nl-NL" sz="2700" dirty="0"/>
            </a:br>
            <a:r>
              <a:rPr lang="nl-NL" sz="2700" dirty="0"/>
              <a:t>* Hand en spandiensten tijdens kleedjesmarkt</a:t>
            </a:r>
            <a:br>
              <a:rPr lang="nl-NL" sz="2700" dirty="0"/>
            </a:br>
            <a:r>
              <a:rPr lang="nl-NL" sz="2700" dirty="0"/>
              <a:t>* Organisatie van ‘Openingsweekend’ (</a:t>
            </a:r>
            <a:r>
              <a:rPr lang="nl-NL" sz="2700" dirty="0" err="1"/>
              <a:t>bazar</a:t>
            </a:r>
            <a:r>
              <a:rPr lang="nl-NL" sz="2700" dirty="0"/>
              <a:t>, eetkraampjes, sponsorloop, dienstenmarkt)</a:t>
            </a:r>
            <a:br>
              <a:rPr lang="nl-NL" sz="2400" dirty="0"/>
            </a:br>
            <a:br>
              <a:rPr lang="nl-NL" sz="2400" dirty="0"/>
            </a:br>
            <a:br>
              <a:rPr lang="nl-NL" sz="2400" dirty="0"/>
            </a:br>
            <a:br>
              <a:rPr lang="nl-NL" sz="2400" dirty="0"/>
            </a:br>
            <a:endParaRPr lang="nl-NL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" name="Tijdelijke aanduiding voor inhoud 4">
            <a:extLst>
              <a:ext uri="{FF2B5EF4-FFF2-40B4-BE49-F238E27FC236}">
                <a16:creationId xmlns:a16="http://schemas.microsoft.com/office/drawing/2014/main" id="{C0813844-07A4-40EE-915E-B5FABE09CAC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44851" y="5238000"/>
            <a:ext cx="6047149" cy="1620000"/>
          </a:xfrm>
        </p:spPr>
      </p:pic>
    </p:spTree>
    <p:extLst>
      <p:ext uri="{BB962C8B-B14F-4D97-AF65-F5344CB8AC3E}">
        <p14:creationId xmlns:p14="http://schemas.microsoft.com/office/powerpoint/2010/main" val="36379534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66BB3D5-519F-43D3-A808-F1CB7CBE0E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06986"/>
            <a:ext cx="10515600" cy="5333413"/>
          </a:xfrm>
        </p:spPr>
        <p:txBody>
          <a:bodyPr>
            <a:normAutofit fontScale="90000"/>
          </a:bodyPr>
          <a:lstStyle/>
          <a:p>
            <a:br>
              <a:rPr lang="nl-NL" sz="2800" b="1" dirty="0">
                <a:solidFill>
                  <a:srgbClr val="C4D02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br>
              <a:rPr lang="nl-NL" sz="2800" b="1" dirty="0">
                <a:solidFill>
                  <a:srgbClr val="C4D02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br>
              <a:rPr lang="nl-NL" sz="2800" b="1" dirty="0">
                <a:solidFill>
                  <a:srgbClr val="C4D02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br>
              <a:rPr lang="nl-NL" sz="2800" b="1" dirty="0">
                <a:solidFill>
                  <a:srgbClr val="C4D02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nl-NL" sz="3100" b="1" dirty="0" err="1">
                <a:solidFill>
                  <a:srgbClr val="C4D02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Workshopdag</a:t>
            </a:r>
            <a:r>
              <a:rPr lang="nl-NL" sz="3100" b="1" dirty="0">
                <a:solidFill>
                  <a:srgbClr val="C4D02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voor jong en oud – maart 2018</a:t>
            </a:r>
            <a:br>
              <a:rPr lang="nl-NL" sz="2400" dirty="0"/>
            </a:br>
            <a:br>
              <a:rPr lang="nl-NL" sz="2400" dirty="0"/>
            </a:br>
            <a:br>
              <a:rPr lang="nl-NL" sz="2400" dirty="0"/>
            </a:br>
            <a:r>
              <a:rPr lang="nl-NL" sz="2700" b="1" dirty="0"/>
              <a:t>Coördinatie</a:t>
            </a:r>
            <a:br>
              <a:rPr lang="nl-NL" sz="2700" dirty="0"/>
            </a:br>
            <a:r>
              <a:rPr lang="nl-NL" sz="2700" dirty="0"/>
              <a:t>	Esther van </a:t>
            </a:r>
            <a:r>
              <a:rPr lang="nl-NL" sz="2700" dirty="0" err="1"/>
              <a:t>Zoest</a:t>
            </a:r>
            <a:br>
              <a:rPr lang="nl-NL" sz="2700" dirty="0"/>
            </a:br>
            <a:br>
              <a:rPr lang="nl-NL" sz="2700" dirty="0"/>
            </a:br>
            <a:r>
              <a:rPr lang="nl-NL" sz="2700" b="1" dirty="0"/>
              <a:t>Workshops</a:t>
            </a:r>
            <a:br>
              <a:rPr lang="nl-NL" sz="2700" dirty="0"/>
            </a:br>
            <a:r>
              <a:rPr lang="nl-NL" sz="2700" dirty="0"/>
              <a:t>	Alice Bernard en Annelies </a:t>
            </a:r>
            <a:r>
              <a:rPr lang="nl-NL" sz="2700" dirty="0" err="1"/>
              <a:t>Blacquiere</a:t>
            </a:r>
            <a:r>
              <a:rPr lang="nl-NL" sz="2700" dirty="0"/>
              <a:t>  (bloemschikken)</a:t>
            </a:r>
            <a:br>
              <a:rPr lang="nl-NL" sz="2700" dirty="0"/>
            </a:br>
            <a:r>
              <a:rPr lang="nl-NL" sz="2700" dirty="0"/>
              <a:t>	Rianne Haverman (schilderen)</a:t>
            </a:r>
            <a:br>
              <a:rPr lang="nl-NL" sz="2700" dirty="0"/>
            </a:br>
            <a:r>
              <a:rPr lang="nl-NL" sz="2700" dirty="0"/>
              <a:t>	Edith Rebergen (mozaïek)</a:t>
            </a:r>
            <a:br>
              <a:rPr lang="nl-NL" sz="2700" dirty="0"/>
            </a:br>
            <a:br>
              <a:rPr lang="nl-NL" sz="2700" dirty="0"/>
            </a:br>
            <a:r>
              <a:rPr lang="nl-NL" sz="2700" b="1" dirty="0"/>
              <a:t>Vacatures</a:t>
            </a:r>
            <a:br>
              <a:rPr lang="nl-NL" sz="2700" dirty="0"/>
            </a:br>
            <a:r>
              <a:rPr lang="nl-NL" sz="2700" dirty="0"/>
              <a:t>	</a:t>
            </a:r>
            <a:r>
              <a:rPr lang="en-US" sz="2700" dirty="0"/>
              <a:t>Workshops </a:t>
            </a:r>
            <a:r>
              <a:rPr lang="en-US" sz="2700" dirty="0" err="1"/>
              <a:t>kinderen</a:t>
            </a:r>
            <a:r>
              <a:rPr lang="en-US" sz="2700" dirty="0"/>
              <a:t> (cupcakes, </a:t>
            </a:r>
            <a:r>
              <a:rPr lang="en-US" sz="2700" dirty="0" err="1"/>
              <a:t>taart</a:t>
            </a:r>
            <a:r>
              <a:rPr lang="en-US" sz="2700" dirty="0"/>
              <a:t> of </a:t>
            </a:r>
            <a:r>
              <a:rPr lang="en-US" sz="2700" dirty="0" err="1"/>
              <a:t>creativiteit</a:t>
            </a:r>
            <a:r>
              <a:rPr lang="en-US" sz="2700" dirty="0"/>
              <a:t>)</a:t>
            </a:r>
            <a:br>
              <a:rPr lang="en-US" sz="2700" dirty="0"/>
            </a:br>
            <a:r>
              <a:rPr lang="en-US" sz="2700" dirty="0"/>
              <a:t>	Catering 2 à 3 </a:t>
            </a:r>
            <a:r>
              <a:rPr lang="en-US" sz="2700" dirty="0" err="1"/>
              <a:t>personen</a:t>
            </a:r>
            <a:br>
              <a:rPr lang="en-US" sz="2700" dirty="0"/>
            </a:br>
            <a:br>
              <a:rPr lang="nl-NL" sz="2700" dirty="0"/>
            </a:br>
            <a:br>
              <a:rPr lang="nl-NL" sz="2700" dirty="0"/>
            </a:br>
            <a:br>
              <a:rPr lang="nl-NL" sz="2400" dirty="0"/>
            </a:br>
            <a:br>
              <a:rPr lang="nl-NL" sz="2400" dirty="0"/>
            </a:br>
            <a:br>
              <a:rPr lang="nl-NL" sz="2400" dirty="0"/>
            </a:br>
            <a:endParaRPr lang="nl-NL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" name="Tijdelijke aanduiding voor inhoud 4">
            <a:extLst>
              <a:ext uri="{FF2B5EF4-FFF2-40B4-BE49-F238E27FC236}">
                <a16:creationId xmlns:a16="http://schemas.microsoft.com/office/drawing/2014/main" id="{C0813844-07A4-40EE-915E-B5FABE09CAC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44851" y="5238000"/>
            <a:ext cx="6047149" cy="1620000"/>
          </a:xfrm>
        </p:spPr>
      </p:pic>
      <p:pic>
        <p:nvPicPr>
          <p:cNvPr id="4" name="Afbeelding 3">
            <a:extLst>
              <a:ext uri="{FF2B5EF4-FFF2-40B4-BE49-F238E27FC236}">
                <a16:creationId xmlns:a16="http://schemas.microsoft.com/office/drawing/2014/main" id="{C42E4D99-BDB1-4005-8620-E1AD3928CD8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97862" y="436563"/>
            <a:ext cx="3341958" cy="16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980180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66BB3D5-519F-43D3-A808-F1CB7CBE0E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06987"/>
            <a:ext cx="10515600" cy="4407172"/>
          </a:xfrm>
        </p:spPr>
        <p:txBody>
          <a:bodyPr>
            <a:normAutofit/>
          </a:bodyPr>
          <a:lstStyle/>
          <a:p>
            <a:br>
              <a:rPr lang="nl-NL" dirty="0"/>
            </a:br>
            <a:endParaRPr lang="nl-NL" dirty="0"/>
          </a:p>
        </p:txBody>
      </p:sp>
      <p:pic>
        <p:nvPicPr>
          <p:cNvPr id="5" name="Tijdelijke aanduiding voor inhoud 4">
            <a:extLst>
              <a:ext uri="{FF2B5EF4-FFF2-40B4-BE49-F238E27FC236}">
                <a16:creationId xmlns:a16="http://schemas.microsoft.com/office/drawing/2014/main" id="{C0813844-07A4-40EE-915E-B5FABE09CAC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44851" y="5213678"/>
            <a:ext cx="6047149" cy="1620000"/>
          </a:xfrm>
        </p:spPr>
      </p:pic>
      <p:pic>
        <p:nvPicPr>
          <p:cNvPr id="4" name="Afbeelding 3">
            <a:extLst>
              <a:ext uri="{FF2B5EF4-FFF2-40B4-BE49-F238E27FC236}">
                <a16:creationId xmlns:a16="http://schemas.microsoft.com/office/drawing/2014/main" id="{A7F87FA9-48B4-4DE8-8906-7303C6ED553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020" y="562363"/>
            <a:ext cx="3429479" cy="2362530"/>
          </a:xfrm>
          <a:prstGeom prst="rect">
            <a:avLst/>
          </a:prstGeom>
        </p:spPr>
      </p:pic>
      <p:pic>
        <p:nvPicPr>
          <p:cNvPr id="7" name="Afbeelding 6">
            <a:extLst>
              <a:ext uri="{FF2B5EF4-FFF2-40B4-BE49-F238E27FC236}">
                <a16:creationId xmlns:a16="http://schemas.microsoft.com/office/drawing/2014/main" id="{7519515E-1137-47DD-8B54-43C512D2DBA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020" y="3350909"/>
            <a:ext cx="3429479" cy="1718204"/>
          </a:xfrm>
          <a:prstGeom prst="rect">
            <a:avLst/>
          </a:prstGeom>
        </p:spPr>
      </p:pic>
      <p:pic>
        <p:nvPicPr>
          <p:cNvPr id="9" name="Afbeelding 8">
            <a:extLst>
              <a:ext uri="{FF2B5EF4-FFF2-40B4-BE49-F238E27FC236}">
                <a16:creationId xmlns:a16="http://schemas.microsoft.com/office/drawing/2014/main" id="{63410F93-34FD-477B-A7BA-D59F5D4A029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57892" y="562363"/>
            <a:ext cx="6350515" cy="44959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354571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66BB3D5-519F-43D3-A808-F1CB7CBE0E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06986"/>
            <a:ext cx="10515600" cy="5333413"/>
          </a:xfrm>
        </p:spPr>
        <p:txBody>
          <a:bodyPr>
            <a:normAutofit fontScale="90000"/>
          </a:bodyPr>
          <a:lstStyle/>
          <a:p>
            <a:br>
              <a:rPr lang="nl-NL" sz="2800" b="1" dirty="0">
                <a:solidFill>
                  <a:srgbClr val="C4D02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br>
              <a:rPr lang="nl-NL" sz="2800" b="1" dirty="0">
                <a:solidFill>
                  <a:srgbClr val="C4D02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br>
              <a:rPr lang="nl-NL" sz="2800" b="1" dirty="0">
                <a:solidFill>
                  <a:srgbClr val="C4D02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br>
              <a:rPr lang="nl-NL" sz="2800" b="1" dirty="0">
                <a:solidFill>
                  <a:srgbClr val="C4D02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nl-NL" sz="3100" b="1" dirty="0">
                <a:solidFill>
                  <a:srgbClr val="C4D02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Wijnproeverij – april 2018</a:t>
            </a:r>
            <a:br>
              <a:rPr lang="nl-NL" sz="2400" dirty="0"/>
            </a:br>
            <a:br>
              <a:rPr lang="nl-NL" sz="2400" dirty="0"/>
            </a:br>
            <a:br>
              <a:rPr lang="nl-NL" sz="2400" dirty="0"/>
            </a:br>
            <a:r>
              <a:rPr lang="nl-NL" sz="2700" b="1" dirty="0"/>
              <a:t>Coördinatie</a:t>
            </a:r>
            <a:br>
              <a:rPr lang="nl-NL" sz="2700" dirty="0"/>
            </a:br>
            <a:r>
              <a:rPr lang="nl-NL" sz="2700" dirty="0"/>
              <a:t>	Norman Boom</a:t>
            </a:r>
            <a:br>
              <a:rPr lang="nl-NL" sz="2700" dirty="0"/>
            </a:br>
            <a:br>
              <a:rPr lang="nl-NL" sz="2700" dirty="0"/>
            </a:br>
            <a:r>
              <a:rPr lang="nl-NL" sz="2700" b="1" dirty="0"/>
              <a:t>Wijnproeverij</a:t>
            </a:r>
            <a:br>
              <a:rPr lang="nl-NL" sz="2700" dirty="0"/>
            </a:br>
            <a:r>
              <a:rPr lang="nl-NL" sz="2700" dirty="0"/>
              <a:t>	Otto </a:t>
            </a:r>
            <a:r>
              <a:rPr lang="nl-NL" sz="2700" dirty="0" err="1"/>
              <a:t>Hobbelink</a:t>
            </a:r>
            <a:br>
              <a:rPr lang="nl-NL" sz="2700" dirty="0"/>
            </a:br>
            <a:br>
              <a:rPr lang="nl-NL" sz="2700" dirty="0"/>
            </a:br>
            <a:r>
              <a:rPr lang="nl-NL" sz="2700" b="1" dirty="0"/>
              <a:t>Vacatures</a:t>
            </a:r>
            <a:br>
              <a:rPr lang="nl-NL" sz="2700" dirty="0"/>
            </a:br>
            <a:r>
              <a:rPr lang="nl-NL" sz="2700" dirty="0"/>
              <a:t>	</a:t>
            </a:r>
            <a:r>
              <a:rPr lang="en-US" sz="2700" dirty="0" err="1"/>
              <a:t>Geen</a:t>
            </a:r>
            <a:br>
              <a:rPr lang="en-US" sz="2700" dirty="0"/>
            </a:br>
            <a:br>
              <a:rPr lang="nl-NL" sz="2700" dirty="0"/>
            </a:br>
            <a:br>
              <a:rPr lang="nl-NL" sz="2700" dirty="0"/>
            </a:br>
            <a:br>
              <a:rPr lang="nl-NL" sz="2400" dirty="0"/>
            </a:br>
            <a:br>
              <a:rPr lang="nl-NL" sz="2400" dirty="0"/>
            </a:br>
            <a:br>
              <a:rPr lang="nl-NL" sz="2400" dirty="0"/>
            </a:br>
            <a:endParaRPr lang="nl-NL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" name="Tijdelijke aanduiding voor inhoud 4">
            <a:extLst>
              <a:ext uri="{FF2B5EF4-FFF2-40B4-BE49-F238E27FC236}">
                <a16:creationId xmlns:a16="http://schemas.microsoft.com/office/drawing/2014/main" id="{C0813844-07A4-40EE-915E-B5FABE09CAC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44851" y="5238000"/>
            <a:ext cx="6047149" cy="1620000"/>
          </a:xfrm>
        </p:spPr>
      </p:pic>
      <p:pic>
        <p:nvPicPr>
          <p:cNvPr id="6" name="Afbeelding 5">
            <a:extLst>
              <a:ext uri="{FF2B5EF4-FFF2-40B4-BE49-F238E27FC236}">
                <a16:creationId xmlns:a16="http://schemas.microsoft.com/office/drawing/2014/main" id="{7DE70885-9FF8-4222-86B5-BF50DCB0A5D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44350" y="870902"/>
            <a:ext cx="4248150" cy="2657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073559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66BB3D5-519F-43D3-A808-F1CB7CBE0E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06986"/>
            <a:ext cx="10515600" cy="5333413"/>
          </a:xfrm>
        </p:spPr>
        <p:txBody>
          <a:bodyPr>
            <a:normAutofit fontScale="90000"/>
          </a:bodyPr>
          <a:lstStyle/>
          <a:p>
            <a:br>
              <a:rPr lang="nl-NL" sz="2800" b="1" dirty="0">
                <a:solidFill>
                  <a:srgbClr val="C4D02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br>
              <a:rPr lang="nl-NL" sz="2800" b="1" dirty="0">
                <a:solidFill>
                  <a:srgbClr val="C4D02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br>
              <a:rPr lang="nl-NL" sz="2800" b="1" dirty="0">
                <a:solidFill>
                  <a:srgbClr val="C4D02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br>
              <a:rPr lang="nl-NL" sz="2800" b="1" dirty="0">
                <a:solidFill>
                  <a:srgbClr val="C4D02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nl-NL" sz="3100" b="1" dirty="0">
                <a:solidFill>
                  <a:srgbClr val="C4D02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Vliegende speeldoos – 16 juni 2018</a:t>
            </a:r>
            <a:br>
              <a:rPr lang="nl-NL" sz="2400" dirty="0"/>
            </a:br>
            <a:br>
              <a:rPr lang="nl-NL" sz="2400" dirty="0"/>
            </a:br>
            <a:br>
              <a:rPr lang="nl-NL" sz="2400" dirty="0"/>
            </a:br>
            <a:r>
              <a:rPr lang="nl-NL" sz="2700" b="1" dirty="0"/>
              <a:t>Coördinatie</a:t>
            </a:r>
            <a:br>
              <a:rPr lang="nl-NL" sz="2700" dirty="0"/>
            </a:br>
            <a:r>
              <a:rPr lang="nl-NL" sz="2700" dirty="0"/>
              <a:t>	Edith Rebergen</a:t>
            </a:r>
            <a:br>
              <a:rPr lang="nl-NL" sz="2700" dirty="0"/>
            </a:br>
            <a:br>
              <a:rPr lang="nl-NL" sz="2700" dirty="0"/>
            </a:br>
            <a:r>
              <a:rPr lang="nl-NL" sz="2700" b="1" dirty="0"/>
              <a:t>Organisatie</a:t>
            </a:r>
            <a:br>
              <a:rPr lang="nl-NL" sz="2700" dirty="0"/>
            </a:br>
            <a:r>
              <a:rPr lang="nl-NL" sz="2700" dirty="0"/>
              <a:t>	Vliegende Speeldoos</a:t>
            </a:r>
            <a:br>
              <a:rPr lang="nl-NL" sz="2700" dirty="0"/>
            </a:br>
            <a:br>
              <a:rPr lang="nl-NL" sz="2700" dirty="0"/>
            </a:br>
            <a:r>
              <a:rPr lang="nl-NL" sz="2700" b="1" dirty="0"/>
              <a:t>Vacatures</a:t>
            </a:r>
            <a:br>
              <a:rPr lang="nl-NL" sz="2700" dirty="0"/>
            </a:br>
            <a:r>
              <a:rPr lang="nl-NL" sz="2700" dirty="0"/>
              <a:t>	</a:t>
            </a:r>
            <a:r>
              <a:rPr lang="en-US" sz="2700" dirty="0"/>
              <a:t>Hand- </a:t>
            </a:r>
            <a:r>
              <a:rPr lang="en-US" sz="2700" dirty="0" err="1"/>
              <a:t>en</a:t>
            </a:r>
            <a:r>
              <a:rPr lang="en-US" sz="2700" dirty="0"/>
              <a:t> </a:t>
            </a:r>
            <a:r>
              <a:rPr lang="en-US" sz="2700" dirty="0" err="1"/>
              <a:t>spandiensten</a:t>
            </a:r>
            <a:r>
              <a:rPr lang="en-US" sz="2700" dirty="0"/>
              <a:t> </a:t>
            </a:r>
            <a:r>
              <a:rPr lang="en-US" sz="2700" dirty="0" err="1"/>
              <a:t>tijdens</a:t>
            </a:r>
            <a:r>
              <a:rPr lang="en-US" sz="2700" dirty="0"/>
              <a:t> de </a:t>
            </a:r>
            <a:r>
              <a:rPr lang="en-US" sz="2700" dirty="0" err="1"/>
              <a:t>dag</a:t>
            </a:r>
            <a:r>
              <a:rPr lang="en-US" sz="2700" dirty="0"/>
              <a:t> (2 </a:t>
            </a:r>
            <a:r>
              <a:rPr lang="en-US" sz="2700" dirty="0" err="1"/>
              <a:t>personen</a:t>
            </a:r>
            <a:r>
              <a:rPr lang="en-US" sz="2700" dirty="0"/>
              <a:t>)</a:t>
            </a:r>
            <a:br>
              <a:rPr lang="en-US" sz="2700" dirty="0"/>
            </a:br>
            <a:r>
              <a:rPr lang="en-US" sz="2700" dirty="0"/>
              <a:t>	Catering (4 </a:t>
            </a:r>
            <a:r>
              <a:rPr lang="en-US" sz="2700" dirty="0" err="1"/>
              <a:t>personen</a:t>
            </a:r>
            <a:r>
              <a:rPr lang="en-US" sz="2700" dirty="0"/>
              <a:t>)</a:t>
            </a:r>
            <a:br>
              <a:rPr lang="en-US" sz="2700" dirty="0"/>
            </a:br>
            <a:br>
              <a:rPr lang="nl-NL" sz="2700" dirty="0"/>
            </a:br>
            <a:br>
              <a:rPr lang="nl-NL" sz="2700" dirty="0"/>
            </a:br>
            <a:br>
              <a:rPr lang="nl-NL" sz="2400" dirty="0"/>
            </a:br>
            <a:br>
              <a:rPr lang="nl-NL" sz="2400" dirty="0"/>
            </a:br>
            <a:br>
              <a:rPr lang="nl-NL" sz="2400" dirty="0"/>
            </a:br>
            <a:endParaRPr lang="nl-NL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" name="Tijdelijke aanduiding voor inhoud 4">
            <a:extLst>
              <a:ext uri="{FF2B5EF4-FFF2-40B4-BE49-F238E27FC236}">
                <a16:creationId xmlns:a16="http://schemas.microsoft.com/office/drawing/2014/main" id="{C0813844-07A4-40EE-915E-B5FABE09CAC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44851" y="5238000"/>
            <a:ext cx="6047149" cy="1620000"/>
          </a:xfrm>
        </p:spPr>
      </p:pic>
      <p:pic>
        <p:nvPicPr>
          <p:cNvPr id="4" name="Afbeelding 3">
            <a:extLst>
              <a:ext uri="{FF2B5EF4-FFF2-40B4-BE49-F238E27FC236}">
                <a16:creationId xmlns:a16="http://schemas.microsoft.com/office/drawing/2014/main" id="{4AB2E873-0CA2-42C2-9293-3AAF9749A3E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057" y="4836158"/>
            <a:ext cx="1961663" cy="1961663"/>
          </a:xfrm>
          <a:prstGeom prst="rect">
            <a:avLst/>
          </a:prstGeom>
        </p:spPr>
      </p:pic>
      <p:pic>
        <p:nvPicPr>
          <p:cNvPr id="8" name="Afbeelding 7">
            <a:extLst>
              <a:ext uri="{FF2B5EF4-FFF2-40B4-BE49-F238E27FC236}">
                <a16:creationId xmlns:a16="http://schemas.microsoft.com/office/drawing/2014/main" id="{8F1F7291-DC8A-4DF0-B0F5-AF8BA13D7CF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07434" y="1362075"/>
            <a:ext cx="6629400" cy="2066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887186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66BB3D5-519F-43D3-A808-F1CB7CBE0E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06986"/>
            <a:ext cx="10515600" cy="5333413"/>
          </a:xfrm>
        </p:spPr>
        <p:txBody>
          <a:bodyPr>
            <a:normAutofit fontScale="90000"/>
          </a:bodyPr>
          <a:lstStyle/>
          <a:p>
            <a:br>
              <a:rPr lang="nl-NL" sz="2800" b="1" dirty="0">
                <a:solidFill>
                  <a:srgbClr val="C4D02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br>
              <a:rPr lang="nl-NL" sz="2800" b="1" dirty="0">
                <a:solidFill>
                  <a:srgbClr val="C4D02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br>
              <a:rPr lang="nl-NL" sz="2800" b="1" dirty="0">
                <a:solidFill>
                  <a:srgbClr val="C4D02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br>
              <a:rPr lang="nl-NL" sz="2800" b="1" dirty="0">
                <a:solidFill>
                  <a:srgbClr val="C4D02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br>
              <a:rPr lang="nl-NL" sz="2800" b="1" dirty="0">
                <a:solidFill>
                  <a:srgbClr val="C4D02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br>
              <a:rPr lang="nl-NL" sz="2800" b="1" dirty="0">
                <a:solidFill>
                  <a:srgbClr val="C4D02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nl-NL" sz="3100" b="1" dirty="0">
                <a:solidFill>
                  <a:srgbClr val="C4D02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Mannen/</a:t>
            </a:r>
            <a:r>
              <a:rPr lang="nl-NL" sz="3100" b="1" dirty="0" err="1">
                <a:solidFill>
                  <a:srgbClr val="C4D02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jongerendag</a:t>
            </a:r>
            <a:r>
              <a:rPr lang="nl-NL" sz="3100" b="1" dirty="0">
                <a:solidFill>
                  <a:srgbClr val="C4D02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- </a:t>
            </a:r>
            <a:r>
              <a:rPr lang="nl-NL" sz="3100" b="1" dirty="0" err="1">
                <a:solidFill>
                  <a:srgbClr val="C4D02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klimbos</a:t>
            </a:r>
            <a:r>
              <a:rPr lang="nl-NL" sz="3100" b="1" dirty="0">
                <a:solidFill>
                  <a:srgbClr val="C4D02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en eten - juni 2018</a:t>
            </a:r>
            <a:br>
              <a:rPr lang="nl-NL" sz="2400" dirty="0"/>
            </a:br>
            <a:br>
              <a:rPr lang="nl-NL" sz="2400" dirty="0"/>
            </a:br>
            <a:br>
              <a:rPr lang="nl-NL" sz="2400" dirty="0"/>
            </a:br>
            <a:br>
              <a:rPr lang="nl-NL" sz="2400" dirty="0"/>
            </a:br>
            <a:r>
              <a:rPr lang="nl-NL" sz="2700" b="1" dirty="0"/>
              <a:t>Coördinatie</a:t>
            </a:r>
            <a:br>
              <a:rPr lang="nl-NL" sz="2700" dirty="0"/>
            </a:br>
            <a:r>
              <a:rPr lang="nl-NL" sz="2700" dirty="0"/>
              <a:t>	 Theodoor Visscher</a:t>
            </a:r>
            <a:br>
              <a:rPr lang="nl-NL" sz="2700" dirty="0"/>
            </a:br>
            <a:br>
              <a:rPr lang="nl-NL" sz="2700" dirty="0"/>
            </a:br>
            <a:br>
              <a:rPr lang="nl-NL" sz="2700" dirty="0"/>
            </a:br>
            <a:br>
              <a:rPr lang="nl-NL" sz="2700" dirty="0"/>
            </a:br>
            <a:br>
              <a:rPr lang="nl-NL" sz="2700" dirty="0"/>
            </a:br>
            <a:r>
              <a:rPr lang="nl-NL" sz="2700" b="1" dirty="0"/>
              <a:t>Vacatures</a:t>
            </a:r>
            <a:br>
              <a:rPr lang="nl-NL" sz="2700" dirty="0"/>
            </a:br>
            <a:r>
              <a:rPr lang="nl-NL" sz="2700" dirty="0"/>
              <a:t>	Organisatie op de dag zelf (begeleiding)</a:t>
            </a:r>
            <a:br>
              <a:rPr lang="nl-NL" sz="2700" dirty="0"/>
            </a:br>
            <a:r>
              <a:rPr lang="nl-NL" sz="2700" dirty="0"/>
              <a:t>	Catering tijdens en na afloop van het klimevenement (2 personen)</a:t>
            </a:r>
            <a:br>
              <a:rPr lang="nl-NL" sz="2700" dirty="0"/>
            </a:br>
            <a:br>
              <a:rPr lang="en-US" sz="2700" dirty="0"/>
            </a:br>
            <a:br>
              <a:rPr lang="nl-NL" sz="2700" dirty="0"/>
            </a:br>
            <a:br>
              <a:rPr lang="nl-NL" sz="2700" dirty="0"/>
            </a:br>
            <a:br>
              <a:rPr lang="nl-NL" sz="2400" dirty="0"/>
            </a:br>
            <a:br>
              <a:rPr lang="nl-NL" sz="2400" dirty="0"/>
            </a:br>
            <a:br>
              <a:rPr lang="nl-NL" sz="2400" dirty="0"/>
            </a:br>
            <a:endParaRPr lang="nl-NL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" name="Tijdelijke aanduiding voor inhoud 4">
            <a:extLst>
              <a:ext uri="{FF2B5EF4-FFF2-40B4-BE49-F238E27FC236}">
                <a16:creationId xmlns:a16="http://schemas.microsoft.com/office/drawing/2014/main" id="{C0813844-07A4-40EE-915E-B5FABE09CAC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44851" y="5238000"/>
            <a:ext cx="6047149" cy="1620000"/>
          </a:xfrm>
        </p:spPr>
      </p:pic>
      <p:pic>
        <p:nvPicPr>
          <p:cNvPr id="4" name="Afbeelding 3">
            <a:extLst>
              <a:ext uri="{FF2B5EF4-FFF2-40B4-BE49-F238E27FC236}">
                <a16:creationId xmlns:a16="http://schemas.microsoft.com/office/drawing/2014/main" id="{F3046983-B587-4190-A9F1-19C5A4F4C52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00128" y="406986"/>
            <a:ext cx="2968632" cy="39618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327831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66BB3D5-519F-43D3-A808-F1CB7CBE0E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06986"/>
            <a:ext cx="10515600" cy="5333413"/>
          </a:xfrm>
        </p:spPr>
        <p:txBody>
          <a:bodyPr>
            <a:normAutofit fontScale="90000"/>
          </a:bodyPr>
          <a:lstStyle/>
          <a:p>
            <a:br>
              <a:rPr lang="nl-NL" sz="2800" b="1" dirty="0">
                <a:solidFill>
                  <a:srgbClr val="C4D02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br>
              <a:rPr lang="nl-NL" sz="2800" b="1" dirty="0">
                <a:solidFill>
                  <a:srgbClr val="C4D02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br>
              <a:rPr lang="nl-NL" sz="2800" b="1" dirty="0">
                <a:solidFill>
                  <a:srgbClr val="C4D02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br>
              <a:rPr lang="nl-NL" sz="2800" b="1" dirty="0">
                <a:solidFill>
                  <a:srgbClr val="C4D02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br>
              <a:rPr lang="nl-NL" sz="2800" b="1" dirty="0">
                <a:solidFill>
                  <a:srgbClr val="C4D02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nl-NL" sz="3100" b="1" dirty="0">
                <a:solidFill>
                  <a:srgbClr val="C4D02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Pop-up restaurant – juni 2018</a:t>
            </a:r>
            <a:br>
              <a:rPr lang="nl-NL" sz="2400" dirty="0"/>
            </a:br>
            <a:br>
              <a:rPr lang="nl-NL" sz="2400" dirty="0"/>
            </a:br>
            <a:br>
              <a:rPr lang="nl-NL" sz="2400" dirty="0"/>
            </a:br>
            <a:r>
              <a:rPr lang="nl-NL" sz="2700" b="1" dirty="0"/>
              <a:t>Coördinatie</a:t>
            </a:r>
            <a:br>
              <a:rPr lang="nl-NL" sz="2700" dirty="0"/>
            </a:br>
            <a:r>
              <a:rPr lang="nl-NL" sz="2700" dirty="0"/>
              <a:t>	Norman Boom</a:t>
            </a:r>
            <a:br>
              <a:rPr lang="nl-NL" sz="2700" dirty="0"/>
            </a:br>
            <a:br>
              <a:rPr lang="nl-NL" sz="2700" dirty="0"/>
            </a:br>
            <a:r>
              <a:rPr lang="nl-NL" sz="2700" b="1" dirty="0"/>
              <a:t>Organisatie</a:t>
            </a:r>
            <a:br>
              <a:rPr lang="nl-NL" sz="2700" dirty="0"/>
            </a:br>
            <a:r>
              <a:rPr lang="nl-NL" sz="2700" dirty="0"/>
              <a:t>	Caroline Lammers, Tineke Boom</a:t>
            </a:r>
            <a:br>
              <a:rPr lang="nl-NL" sz="2700" dirty="0"/>
            </a:br>
            <a:br>
              <a:rPr lang="nl-NL" sz="2700" dirty="0"/>
            </a:br>
            <a:r>
              <a:rPr lang="nl-NL" sz="2700" b="1" dirty="0"/>
              <a:t>Vacatures</a:t>
            </a:r>
            <a:br>
              <a:rPr lang="nl-NL" sz="2700" dirty="0"/>
            </a:br>
            <a:r>
              <a:rPr lang="nl-NL" sz="2700" dirty="0"/>
              <a:t>	Koks (2 extra personen)</a:t>
            </a:r>
            <a:br>
              <a:rPr lang="nl-NL" sz="2700" dirty="0"/>
            </a:br>
            <a:r>
              <a:rPr lang="nl-NL" sz="2700" dirty="0"/>
              <a:t>	Obers/serveersters (2 à 3 personen)</a:t>
            </a:r>
            <a:br>
              <a:rPr lang="nl-NL" sz="2700" dirty="0"/>
            </a:br>
            <a:r>
              <a:rPr lang="nl-NL" sz="2700" dirty="0"/>
              <a:t>	Voorbereiding: menukaart/locatie gereedmaken (2 personen)</a:t>
            </a:r>
            <a:br>
              <a:rPr lang="nl-NL" sz="2700" dirty="0"/>
            </a:br>
            <a:r>
              <a:rPr lang="nl-NL" sz="2700" dirty="0"/>
              <a:t>	Opruimen (2 à 3 personen)</a:t>
            </a:r>
            <a:br>
              <a:rPr lang="nl-NL" sz="2700" dirty="0"/>
            </a:br>
            <a:br>
              <a:rPr lang="en-US" sz="2700" dirty="0"/>
            </a:br>
            <a:br>
              <a:rPr lang="nl-NL" sz="2700" dirty="0"/>
            </a:br>
            <a:br>
              <a:rPr lang="nl-NL" sz="2700" dirty="0"/>
            </a:br>
            <a:br>
              <a:rPr lang="nl-NL" sz="2400" dirty="0"/>
            </a:br>
            <a:br>
              <a:rPr lang="nl-NL" sz="2400" dirty="0"/>
            </a:br>
            <a:br>
              <a:rPr lang="nl-NL" sz="2400" dirty="0"/>
            </a:br>
            <a:endParaRPr lang="nl-NL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" name="Tijdelijke aanduiding voor inhoud 4">
            <a:extLst>
              <a:ext uri="{FF2B5EF4-FFF2-40B4-BE49-F238E27FC236}">
                <a16:creationId xmlns:a16="http://schemas.microsoft.com/office/drawing/2014/main" id="{C0813844-07A4-40EE-915E-B5FABE09CAC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44851" y="5238000"/>
            <a:ext cx="6047149" cy="1620000"/>
          </a:xfrm>
        </p:spPr>
      </p:pic>
      <p:pic>
        <p:nvPicPr>
          <p:cNvPr id="4" name="Afbeelding 3">
            <a:extLst>
              <a:ext uri="{FF2B5EF4-FFF2-40B4-BE49-F238E27FC236}">
                <a16:creationId xmlns:a16="http://schemas.microsoft.com/office/drawing/2014/main" id="{65BF4452-EE1E-4474-B74F-7EB4E79F5B6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52485" y="644817"/>
            <a:ext cx="2419350" cy="2428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550719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66BB3D5-519F-43D3-A808-F1CB7CBE0E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06986"/>
            <a:ext cx="10515600" cy="5333413"/>
          </a:xfrm>
        </p:spPr>
        <p:txBody>
          <a:bodyPr>
            <a:normAutofit fontScale="90000"/>
          </a:bodyPr>
          <a:lstStyle/>
          <a:p>
            <a:br>
              <a:rPr lang="nl-NL" sz="2800" b="1" dirty="0">
                <a:solidFill>
                  <a:srgbClr val="C4D02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br>
              <a:rPr lang="nl-NL" sz="2800" b="1" dirty="0">
                <a:solidFill>
                  <a:srgbClr val="C4D02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br>
              <a:rPr lang="nl-NL" sz="2800" b="1" dirty="0">
                <a:solidFill>
                  <a:srgbClr val="C4D02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br>
              <a:rPr lang="nl-NL" sz="2800" b="1" dirty="0">
                <a:solidFill>
                  <a:srgbClr val="C4D02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br>
              <a:rPr lang="nl-NL" sz="2800" b="1" dirty="0">
                <a:solidFill>
                  <a:srgbClr val="C4D02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br>
              <a:rPr lang="nl-NL" sz="2800" b="1" dirty="0">
                <a:solidFill>
                  <a:srgbClr val="C4D02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br>
              <a:rPr lang="nl-NL" sz="2800" b="1" dirty="0">
                <a:solidFill>
                  <a:srgbClr val="C4D02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nl-NL" sz="3100" b="1" dirty="0">
                <a:solidFill>
                  <a:srgbClr val="C4D02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Openingsweekend – september/oktober 2018</a:t>
            </a:r>
            <a:br>
              <a:rPr lang="nl-NL" sz="2400" dirty="0"/>
            </a:br>
            <a:br>
              <a:rPr lang="nl-NL" sz="2400" dirty="0"/>
            </a:br>
            <a:br>
              <a:rPr lang="nl-NL" sz="2400" dirty="0"/>
            </a:br>
            <a:br>
              <a:rPr lang="nl-NL" sz="2400" dirty="0"/>
            </a:br>
            <a:br>
              <a:rPr lang="nl-NL" sz="2400" dirty="0"/>
            </a:br>
            <a:br>
              <a:rPr lang="nl-NL" sz="2400" dirty="0"/>
            </a:br>
            <a:r>
              <a:rPr lang="nl-NL" sz="2700" b="1" dirty="0"/>
              <a:t>Coördinatie</a:t>
            </a:r>
            <a:br>
              <a:rPr lang="nl-NL" sz="2700" dirty="0"/>
            </a:br>
            <a:r>
              <a:rPr lang="nl-NL" sz="2700" dirty="0"/>
              <a:t>	Norman Boom en Theodoor Visscher</a:t>
            </a:r>
            <a:br>
              <a:rPr lang="nl-NL" sz="2700" dirty="0"/>
            </a:br>
            <a:br>
              <a:rPr lang="nl-NL" sz="2700" dirty="0"/>
            </a:br>
            <a:r>
              <a:rPr lang="nl-NL" sz="2700" b="1" dirty="0"/>
              <a:t>Vacatures</a:t>
            </a:r>
            <a:br>
              <a:rPr lang="nl-NL" sz="2700" dirty="0"/>
            </a:br>
            <a:r>
              <a:rPr lang="nl-NL" sz="2700" dirty="0"/>
              <a:t>	Organisatie </a:t>
            </a:r>
            <a:r>
              <a:rPr lang="nl-NL" sz="2700" dirty="0" err="1"/>
              <a:t>Bazar</a:t>
            </a:r>
            <a:r>
              <a:rPr lang="nl-NL" sz="2700" dirty="0"/>
              <a:t> (2 à 3 personen)</a:t>
            </a:r>
            <a:br>
              <a:rPr lang="nl-NL" sz="2700" dirty="0"/>
            </a:br>
            <a:r>
              <a:rPr lang="nl-NL" sz="2700" dirty="0"/>
              <a:t>	Organisatie Sponsorloop ( 2 à 3 personen)</a:t>
            </a:r>
            <a:br>
              <a:rPr lang="nl-NL" sz="2700" dirty="0"/>
            </a:br>
            <a:r>
              <a:rPr lang="nl-NL" sz="2700" dirty="0"/>
              <a:t>	Organisatie Dienstenmarkt ( 2 à 3 personen)</a:t>
            </a:r>
            <a:br>
              <a:rPr lang="nl-NL" sz="2700" dirty="0"/>
            </a:br>
            <a:r>
              <a:rPr lang="nl-NL" sz="2700" dirty="0"/>
              <a:t>	Organisatie Eetkraampjes ( 4 à 5 personen)</a:t>
            </a:r>
            <a:br>
              <a:rPr lang="nl-NL" sz="2700" dirty="0"/>
            </a:br>
            <a:br>
              <a:rPr lang="en-US" sz="2700" dirty="0"/>
            </a:br>
            <a:br>
              <a:rPr lang="nl-NL" sz="2700" dirty="0"/>
            </a:br>
            <a:br>
              <a:rPr lang="nl-NL" sz="2700" dirty="0"/>
            </a:br>
            <a:br>
              <a:rPr lang="nl-NL" sz="2400" dirty="0"/>
            </a:br>
            <a:br>
              <a:rPr lang="nl-NL" sz="2400" dirty="0"/>
            </a:br>
            <a:br>
              <a:rPr lang="nl-NL" sz="2400" dirty="0"/>
            </a:br>
            <a:endParaRPr lang="nl-NL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" name="Tijdelijke aanduiding voor inhoud 4">
            <a:extLst>
              <a:ext uri="{FF2B5EF4-FFF2-40B4-BE49-F238E27FC236}">
                <a16:creationId xmlns:a16="http://schemas.microsoft.com/office/drawing/2014/main" id="{C0813844-07A4-40EE-915E-B5FABE09CAC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44851" y="5238000"/>
            <a:ext cx="6047149" cy="1620000"/>
          </a:xfrm>
        </p:spPr>
      </p:pic>
      <p:pic>
        <p:nvPicPr>
          <p:cNvPr id="6" name="Afbeelding 5">
            <a:extLst>
              <a:ext uri="{FF2B5EF4-FFF2-40B4-BE49-F238E27FC236}">
                <a16:creationId xmlns:a16="http://schemas.microsoft.com/office/drawing/2014/main" id="{8CB0BFE8-9405-41C7-B0A8-F5B5C2F7BA8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1640" y="1315341"/>
            <a:ext cx="6523949" cy="14157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662959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66BB3D5-519F-43D3-A808-F1CB7CBE0E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06987"/>
            <a:ext cx="10515600" cy="4407172"/>
          </a:xfrm>
        </p:spPr>
        <p:txBody>
          <a:bodyPr>
            <a:normAutofit/>
          </a:bodyPr>
          <a:lstStyle/>
          <a:p>
            <a:r>
              <a:rPr lang="nl-NL" sz="2800" b="1" dirty="0">
                <a:solidFill>
                  <a:srgbClr val="C4D02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Programma</a:t>
            </a:r>
            <a:br>
              <a:rPr lang="nl-NL" sz="2400" dirty="0"/>
            </a:br>
            <a:br>
              <a:rPr lang="nl-NL" sz="2400" dirty="0"/>
            </a:br>
            <a:br>
              <a:rPr lang="nl-NL" sz="2400" dirty="0"/>
            </a:br>
            <a:r>
              <a:rPr lang="nl-NL" sz="2400" dirty="0"/>
              <a:t>11.45: bouwcommissie</a:t>
            </a:r>
            <a:br>
              <a:rPr lang="nl-NL" sz="2400" dirty="0"/>
            </a:br>
            <a:br>
              <a:rPr lang="nl-NL" sz="2400" dirty="0"/>
            </a:br>
            <a:r>
              <a:rPr lang="nl-NL" sz="2400" dirty="0"/>
              <a:t>12.10: activiteitencommissie</a:t>
            </a:r>
            <a:br>
              <a:rPr lang="nl-NL" sz="2400" dirty="0"/>
            </a:br>
            <a:br>
              <a:rPr lang="nl-NL" sz="2400" dirty="0"/>
            </a:br>
            <a:r>
              <a:rPr lang="nl-NL" sz="2400" dirty="0"/>
              <a:t>12.30: afsluiting</a:t>
            </a:r>
            <a:br>
              <a:rPr lang="nl-NL" dirty="0"/>
            </a:br>
            <a:endParaRPr lang="nl-NL" dirty="0"/>
          </a:p>
        </p:txBody>
      </p:sp>
      <p:pic>
        <p:nvPicPr>
          <p:cNvPr id="5" name="Tijdelijke aanduiding voor inhoud 4">
            <a:extLst>
              <a:ext uri="{FF2B5EF4-FFF2-40B4-BE49-F238E27FC236}">
                <a16:creationId xmlns:a16="http://schemas.microsoft.com/office/drawing/2014/main" id="{C0813844-07A4-40EE-915E-B5FABE09CAC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44851" y="5238000"/>
            <a:ext cx="6047149" cy="1620000"/>
          </a:xfrm>
        </p:spPr>
      </p:pic>
    </p:spTree>
    <p:extLst>
      <p:ext uri="{BB962C8B-B14F-4D97-AF65-F5344CB8AC3E}">
        <p14:creationId xmlns:p14="http://schemas.microsoft.com/office/powerpoint/2010/main" val="285757929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66BB3D5-519F-43D3-A808-F1CB7CBE0E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955633"/>
            <a:ext cx="10515600" cy="4407172"/>
          </a:xfrm>
        </p:spPr>
        <p:txBody>
          <a:bodyPr>
            <a:normAutofit fontScale="90000"/>
          </a:bodyPr>
          <a:lstStyle/>
          <a:p>
            <a:br>
              <a:rPr lang="nl-NL" sz="2400" dirty="0">
                <a:solidFill>
                  <a:srgbClr val="C4D026"/>
                </a:solidFill>
              </a:rPr>
            </a:br>
            <a:r>
              <a:rPr lang="nl-NL" sz="3100" b="1" dirty="0">
                <a:solidFill>
                  <a:srgbClr val="C4D02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Bouwcommissie</a:t>
            </a:r>
            <a:br>
              <a:rPr lang="nl-NL" sz="2400" dirty="0">
                <a:solidFill>
                  <a:srgbClr val="BCD75B"/>
                </a:solidFill>
              </a:rPr>
            </a:br>
            <a:br>
              <a:rPr lang="nl-NL" sz="2400" dirty="0"/>
            </a:br>
            <a:br>
              <a:rPr lang="nl-NL" sz="2400" dirty="0"/>
            </a:br>
            <a:r>
              <a:rPr lang="nl-NL" sz="2700" dirty="0"/>
              <a:t>* Terugblik</a:t>
            </a:r>
            <a:br>
              <a:rPr lang="nl-NL" sz="2700" dirty="0"/>
            </a:br>
            <a:br>
              <a:rPr lang="nl-NL" sz="2700" dirty="0"/>
            </a:br>
            <a:r>
              <a:rPr lang="nl-NL" sz="2700" dirty="0"/>
              <a:t>* Wat wordt er gerealiseerd?</a:t>
            </a:r>
            <a:br>
              <a:rPr lang="nl-NL" sz="2700" dirty="0"/>
            </a:br>
            <a:br>
              <a:rPr lang="nl-NL" sz="2700" dirty="0"/>
            </a:br>
            <a:r>
              <a:rPr lang="nl-NL" sz="2700" dirty="0"/>
              <a:t>* Wat is nu nog optioneel?</a:t>
            </a:r>
            <a:br>
              <a:rPr lang="nl-NL" sz="2700" dirty="0"/>
            </a:br>
            <a:br>
              <a:rPr lang="nl-NL" sz="2700" dirty="0"/>
            </a:br>
            <a:r>
              <a:rPr lang="nl-NL" sz="2700" dirty="0"/>
              <a:t>* Kosten en budget</a:t>
            </a:r>
            <a:br>
              <a:rPr lang="nl-NL" sz="2700" dirty="0"/>
            </a:br>
            <a:br>
              <a:rPr lang="nl-NL" sz="2700" dirty="0"/>
            </a:br>
            <a:r>
              <a:rPr lang="nl-NL" sz="2700" dirty="0"/>
              <a:t>* Vervolgstappen</a:t>
            </a:r>
            <a:br>
              <a:rPr lang="nl-NL" sz="2700" dirty="0"/>
            </a:br>
            <a:br>
              <a:rPr lang="nl-NL" sz="2700" dirty="0"/>
            </a:br>
            <a:r>
              <a:rPr lang="nl-NL" sz="2700" dirty="0"/>
              <a:t>* Hoe kunt u helpen?</a:t>
            </a:r>
            <a:br>
              <a:rPr lang="nl-NL" sz="4900" dirty="0"/>
            </a:br>
            <a:endParaRPr lang="nl-NL" dirty="0"/>
          </a:p>
        </p:txBody>
      </p:sp>
      <p:pic>
        <p:nvPicPr>
          <p:cNvPr id="5" name="Tijdelijke aanduiding voor inhoud 4">
            <a:extLst>
              <a:ext uri="{FF2B5EF4-FFF2-40B4-BE49-F238E27FC236}">
                <a16:creationId xmlns:a16="http://schemas.microsoft.com/office/drawing/2014/main" id="{C0813844-07A4-40EE-915E-B5FABE09CAC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5238000"/>
            <a:ext cx="6047149" cy="1620000"/>
          </a:xfrm>
        </p:spPr>
      </p:pic>
    </p:spTree>
    <p:extLst>
      <p:ext uri="{BB962C8B-B14F-4D97-AF65-F5344CB8AC3E}">
        <p14:creationId xmlns:p14="http://schemas.microsoft.com/office/powerpoint/2010/main" val="286174515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66BB3D5-519F-43D3-A808-F1CB7CBE0E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06987"/>
            <a:ext cx="10515600" cy="4407172"/>
          </a:xfrm>
        </p:spPr>
        <p:txBody>
          <a:bodyPr>
            <a:normAutofit fontScale="90000"/>
          </a:bodyPr>
          <a:lstStyle/>
          <a:p>
            <a:pPr>
              <a:tabLst>
                <a:tab pos="6818313" algn="l"/>
              </a:tabLst>
            </a:pPr>
            <a:br>
              <a:rPr lang="nl-NL" sz="3600" dirty="0"/>
            </a:br>
            <a:r>
              <a:rPr lang="nl-NL" sz="3100" b="1" dirty="0">
                <a:solidFill>
                  <a:srgbClr val="C4D02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Wat is er in 2017 gebeurd?</a:t>
            </a:r>
            <a:br>
              <a:rPr lang="nl-NL" sz="2700" b="1" dirty="0"/>
            </a:br>
            <a:br>
              <a:rPr lang="nl-NL" sz="2700" dirty="0"/>
            </a:br>
            <a:br>
              <a:rPr lang="nl-NL" sz="2700" dirty="0"/>
            </a:br>
            <a:br>
              <a:rPr lang="nl-NL" sz="2700" dirty="0"/>
            </a:br>
            <a:r>
              <a:rPr lang="nl-NL" sz="2700" dirty="0"/>
              <a:t>Definitief Ontwerp op gemeenteavond	mrt. ’17</a:t>
            </a:r>
            <a:br>
              <a:rPr lang="nl-NL" sz="2700" dirty="0"/>
            </a:br>
            <a:r>
              <a:rPr lang="nl-NL" sz="2700" dirty="0"/>
              <a:t>Besluit Kerkenraad	jun. ’17</a:t>
            </a:r>
            <a:br>
              <a:rPr lang="nl-NL" sz="2700" dirty="0"/>
            </a:br>
            <a:r>
              <a:rPr lang="nl-NL" sz="2700" dirty="0"/>
              <a:t>Selectie aannemer: Veeneman	sep. ‘17</a:t>
            </a:r>
            <a:br>
              <a:rPr lang="nl-NL" sz="2700" dirty="0"/>
            </a:br>
            <a:r>
              <a:rPr lang="nl-NL" sz="2700" dirty="0"/>
              <a:t>Start Bouwteam	okt. ‘17</a:t>
            </a:r>
            <a:br>
              <a:rPr lang="nl-NL" sz="2700" dirty="0"/>
            </a:br>
            <a:r>
              <a:rPr lang="nl-NL" sz="2700" dirty="0"/>
              <a:t>Aanvraag Omgevingsvergunning	nov. ‘17</a:t>
            </a:r>
            <a:br>
              <a:rPr lang="nl-NL" sz="2700" dirty="0"/>
            </a:br>
            <a:r>
              <a:rPr lang="nl-NL" sz="2700" dirty="0"/>
              <a:t>Gedetailleerd ontwerp en begroting	dec. ‘17</a:t>
            </a:r>
            <a:br>
              <a:rPr lang="nl-NL" sz="2700" dirty="0"/>
            </a:br>
            <a:br>
              <a:rPr lang="nl-NL" sz="2700" dirty="0"/>
            </a:br>
            <a:endParaRPr lang="nl-NL" sz="2700" dirty="0"/>
          </a:p>
        </p:txBody>
      </p:sp>
      <p:pic>
        <p:nvPicPr>
          <p:cNvPr id="5" name="Tijdelijke aanduiding voor inhoud 4">
            <a:extLst>
              <a:ext uri="{FF2B5EF4-FFF2-40B4-BE49-F238E27FC236}">
                <a16:creationId xmlns:a16="http://schemas.microsoft.com/office/drawing/2014/main" id="{C0813844-07A4-40EE-915E-B5FABE09CAC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44851" y="5238000"/>
            <a:ext cx="6047149" cy="1620000"/>
          </a:xfrm>
        </p:spPr>
      </p:pic>
    </p:spTree>
    <p:extLst>
      <p:ext uri="{BB962C8B-B14F-4D97-AF65-F5344CB8AC3E}">
        <p14:creationId xmlns:p14="http://schemas.microsoft.com/office/powerpoint/2010/main" val="382654694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66BB3D5-519F-43D3-A808-F1CB7CBE0E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06986"/>
            <a:ext cx="10515600" cy="5678853"/>
          </a:xfrm>
        </p:spPr>
        <p:txBody>
          <a:bodyPr>
            <a:normAutofit fontScale="90000"/>
          </a:bodyPr>
          <a:lstStyle/>
          <a:p>
            <a:br>
              <a:rPr lang="nl-NL" sz="3600" dirty="0"/>
            </a:br>
            <a:br>
              <a:rPr lang="nl-NL" sz="3600" dirty="0"/>
            </a:br>
            <a:br>
              <a:rPr lang="nl-NL" sz="3600" dirty="0"/>
            </a:br>
            <a:br>
              <a:rPr lang="nl-NL" sz="3600" dirty="0"/>
            </a:br>
            <a:r>
              <a:rPr lang="nl-NL" sz="3100" b="1" dirty="0">
                <a:solidFill>
                  <a:srgbClr val="C4D02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Wat willen we bereiken?</a:t>
            </a:r>
            <a:br>
              <a:rPr lang="nl-NL" sz="3600" dirty="0"/>
            </a:br>
            <a:br>
              <a:rPr lang="nl-NL" sz="3600" dirty="0"/>
            </a:br>
            <a:r>
              <a:rPr lang="nl-NL" sz="2700" u="sng" dirty="0"/>
              <a:t>Algemeen</a:t>
            </a:r>
            <a:br>
              <a:rPr lang="nl-NL" sz="2700" dirty="0"/>
            </a:br>
            <a:r>
              <a:rPr lang="nl-NL" sz="2700" dirty="0"/>
              <a:t>Kerkgebouw geschikt maken voor komende 20-25 jaar</a:t>
            </a:r>
            <a:br>
              <a:rPr lang="nl-NL" sz="2700" dirty="0"/>
            </a:br>
            <a:r>
              <a:rPr lang="nl-NL" sz="2700" dirty="0"/>
              <a:t>Redeneren vanuit Geloven – Gemeenschap – Getuigenis</a:t>
            </a:r>
            <a:br>
              <a:rPr lang="nl-NL" sz="2700" dirty="0"/>
            </a:br>
            <a:br>
              <a:rPr lang="nl-NL" sz="2700" dirty="0"/>
            </a:br>
            <a:r>
              <a:rPr lang="nl-NL" sz="2700" u="sng" dirty="0"/>
              <a:t>Entree</a:t>
            </a:r>
            <a:br>
              <a:rPr lang="nl-NL" sz="2700" dirty="0"/>
            </a:br>
            <a:r>
              <a:rPr lang="nl-NL" sz="2700" dirty="0"/>
              <a:t>Welkom, ontvangst en ontmoeting, kapstokken</a:t>
            </a:r>
            <a:br>
              <a:rPr lang="nl-NL" sz="2700" dirty="0"/>
            </a:br>
            <a:br>
              <a:rPr lang="nl-NL" sz="2700" dirty="0"/>
            </a:br>
            <a:r>
              <a:rPr lang="nl-NL" sz="2700" u="sng" dirty="0"/>
              <a:t>Kerkzaal</a:t>
            </a:r>
            <a:br>
              <a:rPr lang="nl-NL" sz="2700" dirty="0"/>
            </a:br>
            <a:r>
              <a:rPr lang="nl-NL" sz="2700" dirty="0"/>
              <a:t>Functionaliteit: woord, muziek, beeld/geluid, podium</a:t>
            </a:r>
            <a:br>
              <a:rPr lang="nl-NL" sz="2700" dirty="0"/>
            </a:br>
            <a:r>
              <a:rPr lang="nl-NL" sz="2700" dirty="0"/>
              <a:t>Flexibiliteit: samenkomsten van 100-600 personen</a:t>
            </a:r>
            <a:br>
              <a:rPr lang="nl-NL" sz="2700" dirty="0"/>
            </a:br>
            <a:br>
              <a:rPr lang="nl-NL" sz="2700" dirty="0"/>
            </a:br>
            <a:r>
              <a:rPr lang="nl-NL" sz="2700" u="sng" dirty="0"/>
              <a:t>Benedenzaal</a:t>
            </a:r>
            <a:br>
              <a:rPr lang="nl-NL" sz="2700" dirty="0"/>
            </a:br>
            <a:r>
              <a:rPr lang="nl-NL" sz="2700" dirty="0"/>
              <a:t>Flexibele ruimtes voor diverse bijeenkomsten</a:t>
            </a:r>
            <a:br>
              <a:rPr lang="nl-NL" sz="2700" dirty="0"/>
            </a:br>
            <a:r>
              <a:rPr lang="nl-NL" sz="2700" dirty="0"/>
              <a:t>Sfeer, keuken, voldoende toiletten</a:t>
            </a:r>
            <a:br>
              <a:rPr lang="nl-NL" sz="3600" dirty="0"/>
            </a:br>
            <a:br>
              <a:rPr lang="nl-NL" sz="3600" dirty="0"/>
            </a:br>
            <a:br>
              <a:rPr lang="nl-NL" dirty="0"/>
            </a:br>
            <a:endParaRPr lang="nl-NL" dirty="0"/>
          </a:p>
        </p:txBody>
      </p:sp>
      <p:pic>
        <p:nvPicPr>
          <p:cNvPr id="5" name="Tijdelijke aanduiding voor inhoud 4">
            <a:extLst>
              <a:ext uri="{FF2B5EF4-FFF2-40B4-BE49-F238E27FC236}">
                <a16:creationId xmlns:a16="http://schemas.microsoft.com/office/drawing/2014/main" id="{C0813844-07A4-40EE-915E-B5FABE09CAC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44853" y="5172891"/>
            <a:ext cx="6047147" cy="1620000"/>
          </a:xfrm>
        </p:spPr>
      </p:pic>
    </p:spTree>
    <p:extLst>
      <p:ext uri="{BB962C8B-B14F-4D97-AF65-F5344CB8AC3E}">
        <p14:creationId xmlns:p14="http://schemas.microsoft.com/office/powerpoint/2010/main" val="262944139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66BB3D5-519F-43D3-A808-F1CB7CBE0E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06987"/>
            <a:ext cx="10515600" cy="4407172"/>
          </a:xfrm>
        </p:spPr>
        <p:txBody>
          <a:bodyPr>
            <a:normAutofit fontScale="90000"/>
          </a:bodyPr>
          <a:lstStyle/>
          <a:p>
            <a:pPr>
              <a:tabLst>
                <a:tab pos="6818313" algn="l"/>
              </a:tabLst>
            </a:pPr>
            <a:br>
              <a:rPr lang="nl-NL" sz="3600" dirty="0"/>
            </a:br>
            <a:br>
              <a:rPr lang="nl-NL" sz="3600" dirty="0"/>
            </a:br>
            <a:br>
              <a:rPr lang="nl-NL" sz="3600" dirty="0"/>
            </a:br>
            <a:br>
              <a:rPr lang="nl-NL" sz="3600" dirty="0"/>
            </a:br>
            <a:br>
              <a:rPr lang="nl-NL" sz="3600" dirty="0"/>
            </a:br>
            <a:r>
              <a:rPr lang="nl-NL" sz="3100" b="1" dirty="0">
                <a:solidFill>
                  <a:srgbClr val="C4D02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Wat gaan we doen?</a:t>
            </a:r>
            <a:br>
              <a:rPr lang="nl-NL" sz="3600" b="1" dirty="0"/>
            </a:br>
            <a:br>
              <a:rPr lang="nl-NL" sz="3600" b="1" dirty="0"/>
            </a:br>
            <a:r>
              <a:rPr lang="nl-NL" sz="2700" dirty="0"/>
              <a:t>* </a:t>
            </a:r>
            <a:r>
              <a:rPr lang="nl-NL" sz="2400" dirty="0"/>
              <a:t>N</a:t>
            </a:r>
            <a:r>
              <a:rPr lang="nl-NL" sz="2700" dirty="0"/>
              <a:t>ieuwe entree aan Dok-Zuid zijde</a:t>
            </a:r>
            <a:br>
              <a:rPr lang="nl-NL" sz="2700" dirty="0"/>
            </a:br>
            <a:r>
              <a:rPr lang="nl-NL" sz="2700" dirty="0"/>
              <a:t>* Ruimer souterrain: ontmoeting, garderobe</a:t>
            </a:r>
            <a:br>
              <a:rPr lang="nl-NL" sz="2700" dirty="0"/>
            </a:br>
            <a:r>
              <a:rPr lang="nl-NL" sz="2700" dirty="0"/>
              <a:t>* Nieuwe keuken en toiletten</a:t>
            </a:r>
            <a:br>
              <a:rPr lang="nl-NL" sz="2700" dirty="0"/>
            </a:br>
            <a:r>
              <a:rPr lang="nl-NL" sz="2700" dirty="0"/>
              <a:t>* Nieuwe, bredere trap: betere verbinding kerkzaal-souterrain</a:t>
            </a:r>
            <a:br>
              <a:rPr lang="nl-NL" sz="2700" dirty="0"/>
            </a:br>
            <a:r>
              <a:rPr lang="nl-NL" sz="2700" dirty="0"/>
              <a:t>* Nieuw podium</a:t>
            </a:r>
            <a:br>
              <a:rPr lang="nl-NL" sz="2700" dirty="0"/>
            </a:br>
            <a:r>
              <a:rPr lang="nl-NL" sz="2700" dirty="0"/>
              <a:t>* Nieuwe faciliteiten voor beeld en geluid</a:t>
            </a:r>
            <a:br>
              <a:rPr lang="nl-NL" sz="2700" dirty="0"/>
            </a:br>
            <a:r>
              <a:rPr lang="nl-NL" sz="2700" dirty="0"/>
              <a:t>* Extra capaciteit: mogelijkheid voor extra stoelen</a:t>
            </a:r>
            <a:br>
              <a:rPr lang="nl-NL" sz="2700" dirty="0"/>
            </a:br>
            <a:r>
              <a:rPr lang="nl-NL" sz="2700" dirty="0"/>
              <a:t>* Verbeterd klimaat: investering in ventilatie</a:t>
            </a:r>
            <a:br>
              <a:rPr lang="nl-NL" sz="2700" dirty="0"/>
            </a:br>
            <a:r>
              <a:rPr lang="nl-NL" sz="2700" dirty="0"/>
              <a:t>* Groot onderhoud: o.a. vervangen </a:t>
            </a:r>
            <a:r>
              <a:rPr lang="nl-NL" sz="2700" dirty="0" err="1"/>
              <a:t>CV-ketels</a:t>
            </a:r>
            <a:r>
              <a:rPr lang="nl-NL" sz="2700" dirty="0"/>
              <a:t>, schilderwerk</a:t>
            </a:r>
            <a:br>
              <a:rPr lang="nl-NL" sz="2700" dirty="0"/>
            </a:br>
            <a:r>
              <a:rPr lang="nl-NL" sz="2700" dirty="0"/>
              <a:t>* Op termijn: ombouw van woning tot jeugdhonk</a:t>
            </a:r>
            <a:br>
              <a:rPr lang="nl-NL" sz="3600" dirty="0"/>
            </a:br>
            <a:br>
              <a:rPr lang="nl-NL" sz="3600" dirty="0"/>
            </a:br>
            <a:br>
              <a:rPr lang="nl-NL" sz="3600" dirty="0"/>
            </a:br>
            <a:br>
              <a:rPr lang="nl-NL" dirty="0"/>
            </a:br>
            <a:endParaRPr lang="nl-NL" dirty="0"/>
          </a:p>
        </p:txBody>
      </p:sp>
      <p:pic>
        <p:nvPicPr>
          <p:cNvPr id="5" name="Tijdelijke aanduiding voor inhoud 4">
            <a:extLst>
              <a:ext uri="{FF2B5EF4-FFF2-40B4-BE49-F238E27FC236}">
                <a16:creationId xmlns:a16="http://schemas.microsoft.com/office/drawing/2014/main" id="{C0813844-07A4-40EE-915E-B5FABE09CAC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44851" y="5238000"/>
            <a:ext cx="6047149" cy="1620000"/>
          </a:xfrm>
        </p:spPr>
      </p:pic>
    </p:spTree>
    <p:extLst>
      <p:ext uri="{BB962C8B-B14F-4D97-AF65-F5344CB8AC3E}">
        <p14:creationId xmlns:p14="http://schemas.microsoft.com/office/powerpoint/2010/main" val="248807999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66BB3D5-519F-43D3-A808-F1CB7CBE0E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06987"/>
            <a:ext cx="10515600" cy="4407172"/>
          </a:xfrm>
        </p:spPr>
        <p:txBody>
          <a:bodyPr>
            <a:normAutofit fontScale="90000"/>
          </a:bodyPr>
          <a:lstStyle/>
          <a:p>
            <a:pPr>
              <a:tabLst>
                <a:tab pos="6818313" algn="l"/>
              </a:tabLst>
            </a:pPr>
            <a:br>
              <a:rPr lang="nl-NL" sz="2700" b="1" dirty="0"/>
            </a:br>
            <a:br>
              <a:rPr lang="nl-NL" sz="2700" b="1" dirty="0"/>
            </a:br>
            <a:br>
              <a:rPr lang="nl-NL" sz="2700" b="1" dirty="0"/>
            </a:br>
            <a:br>
              <a:rPr lang="nl-NL" sz="2700" b="1" dirty="0"/>
            </a:br>
            <a:r>
              <a:rPr lang="nl-NL" sz="3100" b="1" dirty="0">
                <a:solidFill>
                  <a:srgbClr val="C4D02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Wat is nu nog optioneel?</a:t>
            </a:r>
            <a:br>
              <a:rPr lang="nl-NL" sz="2700" b="1" dirty="0"/>
            </a:br>
            <a:br>
              <a:rPr lang="nl-NL" sz="2700" b="1" dirty="0"/>
            </a:br>
            <a:br>
              <a:rPr lang="nl-NL" sz="3600" b="1" dirty="0"/>
            </a:br>
            <a:br>
              <a:rPr lang="nl-NL" sz="3600" b="1" dirty="0"/>
            </a:br>
            <a:r>
              <a:rPr lang="nl-NL" sz="2700" dirty="0"/>
              <a:t>* Meer transparante zuidgevel, entree via verdiept kerkplein</a:t>
            </a:r>
            <a:br>
              <a:rPr lang="nl-NL" sz="2700" dirty="0"/>
            </a:br>
            <a:r>
              <a:rPr lang="nl-NL" sz="2700" dirty="0"/>
              <a:t>* Ruimere entree en nieuwe trappartij bij huidige hoofdingang</a:t>
            </a:r>
            <a:br>
              <a:rPr lang="nl-NL" sz="2700" dirty="0"/>
            </a:br>
            <a:r>
              <a:rPr lang="nl-NL" sz="2700" dirty="0"/>
              <a:t>* Lift tussen kerkzaal en souterrain</a:t>
            </a:r>
            <a:br>
              <a:rPr lang="nl-NL" sz="2700" dirty="0"/>
            </a:br>
            <a:r>
              <a:rPr lang="nl-NL" sz="2700" dirty="0"/>
              <a:t>* Heringericht terrein met meer groen en parkeerplaatsen langs de Waalstraat</a:t>
            </a:r>
            <a:br>
              <a:rPr lang="nl-NL" sz="2700" dirty="0"/>
            </a:br>
            <a:br>
              <a:rPr lang="nl-NL" sz="3600" dirty="0"/>
            </a:br>
            <a:br>
              <a:rPr lang="nl-NL" dirty="0"/>
            </a:br>
            <a:endParaRPr lang="nl-NL" dirty="0"/>
          </a:p>
        </p:txBody>
      </p:sp>
      <p:pic>
        <p:nvPicPr>
          <p:cNvPr id="5" name="Tijdelijke aanduiding voor inhoud 4">
            <a:extLst>
              <a:ext uri="{FF2B5EF4-FFF2-40B4-BE49-F238E27FC236}">
                <a16:creationId xmlns:a16="http://schemas.microsoft.com/office/drawing/2014/main" id="{C0813844-07A4-40EE-915E-B5FABE09CAC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5238000"/>
            <a:ext cx="6047149" cy="1620000"/>
          </a:xfrm>
        </p:spPr>
      </p:pic>
    </p:spTree>
    <p:extLst>
      <p:ext uri="{BB962C8B-B14F-4D97-AF65-F5344CB8AC3E}">
        <p14:creationId xmlns:p14="http://schemas.microsoft.com/office/powerpoint/2010/main" val="289658328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66BB3D5-519F-43D3-A808-F1CB7CBE0E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06987"/>
            <a:ext cx="10515600" cy="4407172"/>
          </a:xfrm>
        </p:spPr>
        <p:txBody>
          <a:bodyPr>
            <a:normAutofit/>
          </a:bodyPr>
          <a:lstStyle/>
          <a:p>
            <a:pPr>
              <a:tabLst>
                <a:tab pos="6818313" algn="l"/>
              </a:tabLst>
            </a:pPr>
            <a:r>
              <a:rPr lang="nl-NL" sz="2800" b="1" dirty="0">
                <a:solidFill>
                  <a:srgbClr val="C4D02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Kostenraming</a:t>
            </a:r>
            <a:br>
              <a:rPr lang="nl-NL" sz="2700" b="1" dirty="0"/>
            </a:br>
            <a:br>
              <a:rPr lang="nl-NL" sz="2700" b="1" dirty="0"/>
            </a:br>
            <a:br>
              <a:rPr lang="nl-NL" sz="2700" b="1" dirty="0"/>
            </a:br>
            <a:br>
              <a:rPr lang="nl-NL" sz="2700" b="1" dirty="0"/>
            </a:br>
            <a:br>
              <a:rPr lang="nl-NL" sz="2700" dirty="0"/>
            </a:br>
            <a:br>
              <a:rPr lang="nl-NL" sz="3600" dirty="0"/>
            </a:br>
            <a:br>
              <a:rPr lang="nl-NL" dirty="0"/>
            </a:br>
            <a:endParaRPr lang="nl-NL" dirty="0"/>
          </a:p>
        </p:txBody>
      </p:sp>
      <p:pic>
        <p:nvPicPr>
          <p:cNvPr id="5" name="Tijdelijke aanduiding voor inhoud 4">
            <a:extLst>
              <a:ext uri="{FF2B5EF4-FFF2-40B4-BE49-F238E27FC236}">
                <a16:creationId xmlns:a16="http://schemas.microsoft.com/office/drawing/2014/main" id="{C0813844-07A4-40EE-915E-B5FABE09CAC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44851" y="5238000"/>
            <a:ext cx="6047149" cy="1620000"/>
          </a:xfrm>
        </p:spPr>
      </p:pic>
      <p:pic>
        <p:nvPicPr>
          <p:cNvPr id="4" name="Afbeelding 3">
            <a:extLst>
              <a:ext uri="{FF2B5EF4-FFF2-40B4-BE49-F238E27FC236}">
                <a16:creationId xmlns:a16="http://schemas.microsoft.com/office/drawing/2014/main" id="{3C93930A-7EDC-4B3D-B659-C48FBF948FE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82933" y="1479169"/>
            <a:ext cx="9433465" cy="4111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3666383"/>
      </p:ext>
    </p:extLst>
  </p:cSld>
  <p:clrMapOvr>
    <a:masterClrMapping/>
  </p:clrMapOvr>
</p:sld>
</file>

<file path=ppt/theme/theme1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281</TotalTime>
  <Words>16</Words>
  <Application>Microsoft Office PowerPoint</Application>
  <PresentationFormat>Breedbeeld</PresentationFormat>
  <Paragraphs>25</Paragraphs>
  <Slides>24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3</vt:i4>
      </vt:variant>
      <vt:variant>
        <vt:lpstr>Thema</vt:lpstr>
      </vt:variant>
      <vt:variant>
        <vt:i4>1</vt:i4>
      </vt:variant>
      <vt:variant>
        <vt:lpstr>Diatitels</vt:lpstr>
      </vt:variant>
      <vt:variant>
        <vt:i4>24</vt:i4>
      </vt:variant>
    </vt:vector>
  </HeadingPairs>
  <TitlesOfParts>
    <vt:vector size="28" baseType="lpstr">
      <vt:lpstr>Arial</vt:lpstr>
      <vt:lpstr>Calibri</vt:lpstr>
      <vt:lpstr>Calibri Light</vt:lpstr>
      <vt:lpstr>Kantoorthema</vt:lpstr>
      <vt:lpstr>Verbouwing Tabernakelkerk </vt:lpstr>
      <vt:lpstr> </vt:lpstr>
      <vt:lpstr>Programma   11.45: bouwcommissie  12.10: activiteitencommissie  12.30: afsluiting </vt:lpstr>
      <vt:lpstr> Bouwcommissie   * Terugblik  * Wat wordt er gerealiseerd?  * Wat is nu nog optioneel?  * Kosten en budget  * Vervolgstappen  * Hoe kunt u helpen? </vt:lpstr>
      <vt:lpstr> Wat is er in 2017 gebeurd?    Definitief Ontwerp op gemeenteavond mrt. ’17 Besluit Kerkenraad jun. ’17 Selectie aannemer: Veeneman sep. ‘17 Start Bouwteam okt. ‘17 Aanvraag Omgevingsvergunning nov. ‘17 Gedetailleerd ontwerp en begroting dec. ‘17  </vt:lpstr>
      <vt:lpstr>    Wat willen we bereiken?  Algemeen Kerkgebouw geschikt maken voor komende 20-25 jaar Redeneren vanuit Geloven – Gemeenschap – Getuigenis  Entree Welkom, ontvangst en ontmoeting, kapstokken  Kerkzaal Functionaliteit: woord, muziek, beeld/geluid, podium Flexibiliteit: samenkomsten van 100-600 personen  Benedenzaal Flexibele ruimtes voor diverse bijeenkomsten Sfeer, keuken, voldoende toiletten   </vt:lpstr>
      <vt:lpstr>     Wat gaan we doen?  * Nieuwe entree aan Dok-Zuid zijde * Ruimer souterrain: ontmoeting, garderobe * Nieuwe keuken en toiletten * Nieuwe, bredere trap: betere verbinding kerkzaal-souterrain * Nieuw podium * Nieuwe faciliteiten voor beeld en geluid * Extra capaciteit: mogelijkheid voor extra stoelen * Verbeterd klimaat: investering in ventilatie * Groot onderhoud: o.a. vervangen CV-ketels, schilderwerk * Op termijn: ombouw van woning tot jeugdhonk    </vt:lpstr>
      <vt:lpstr>    Wat is nu nog optioneel?    * Meer transparante zuidgevel, entree via verdiept kerkplein * Ruimere entree en nieuwe trappartij bij huidige hoofdingang * Lift tussen kerkzaal en souterrain * Heringericht terrein met meer groen en parkeerplaatsen langs de Waalstraat   </vt:lpstr>
      <vt:lpstr>Kostenraming       </vt:lpstr>
      <vt:lpstr>         </vt:lpstr>
      <vt:lpstr>   Opties   Zuidgevel + entree via verdiept kerkplein € 36.000 Ruimere entree + nieuwe trappartij € 41.000 Lift tussen kerkzaal en souterrain € 23.000 TOTAAL € 100.000  Heringericht terrein Afhankelijk van bijdrage Gemeente Apeldoorn    </vt:lpstr>
      <vt:lpstr>     Vervolgstappen   * Aanneemovereenkomst jan. ’18 * Externe financiering feb. ‘18 * Omgevingsvergunning feb. ‘18            Commissie Ruimtelijke Kwaliteit 11-jan-18 * Uitvoering verbouwing apr.-sep. ’18   Tijdens verbouwing kerkdiensten in Christelijk Lyceum     </vt:lpstr>
      <vt:lpstr>     Hoe kunt u helpen?   Er gebeurt al heel veel!  financieel, communicatie, subsidies, beeld &amp; geluid   Wat hebben wij nu nodig?  * uitvoering: helpende handen  * coördinator inzet vrijwilligers  * bouwbegeleider  * contract-opsteller (juridische kennis)  * creatief brein  * secretariële ondersteuning  En natuurlijk: meedoen met activiteiten!    </vt:lpstr>
      <vt:lpstr>  Activiteitencommissie   Leden  * Esther van Zoest  * Edith Rebergen  * Norman Boom  * Theodoor Visscher  * ……………………………   Doel voor 2018  Activiteiten t.b.v. van de verbouwing: zodat we 50.000 euro verdienen  voor keuken, beeld en geluid.  </vt:lpstr>
      <vt:lpstr>Wat hebben we al gedaan?    * Oliebollenactie (december 2017) * Sorteeractie Geocos van Hilbert van Dijk (juli 2017) * Verhuizing familie Bos (januari 2018) * Bessensap (december 2017   Tussenstand: € 2.700 </vt:lpstr>
      <vt:lpstr>Januari-september 2018    * Activiteiten voor jong en oud * Activiteiten door en voor gemeenteleden  We hebben uw hulp wél nodig! </vt:lpstr>
      <vt:lpstr>Geplande activiteiten   * Workshop-dag voor volwassenen en kinderen * Wijnproeverij met Otto Hobbelink * Vliegende speeldoos (musical in 1 dag voor kinderen van 4-12 jaar) * Kleedjesmarkt tijdens Koningsdag 27 april 2018 * Mannendag: Klimbos en eten * Jongerendag: Klimbos en eten * Pop-up restaurant bij de familie Lammers thuis * Openingsweekend met sponsorloop, big bazar, eetkraampjes en dienstenmarkt!   </vt:lpstr>
      <vt:lpstr> Waar hebben we uw hulp bij nodig?    * Verzorgen van catering tijdens activiteiten (workshopdag/mannendag/kleedjesmarkt) * Koks en obers voor het pop-up restaurant * Hand en spandiensten tijdens de dag met de Vliegende Speeldoos * Goederen beschikbaar stellen voor kleedjesmarkt * Hand en spandiensten tijdens kleedjesmarkt * Organisatie van ‘Openingsweekend’ (bazar, eetkraampjes, sponsorloop, dienstenmarkt)    </vt:lpstr>
      <vt:lpstr>    Workshopdag voor jong en oud – maart 2018   Coördinatie  Esther van Zoest  Workshops  Alice Bernard en Annelies Blacquiere  (bloemschikken)  Rianne Haverman (schilderen)  Edith Rebergen (mozaïek)  Vacatures  Workshops kinderen (cupcakes, taart of creativiteit)  Catering 2 à 3 personen      </vt:lpstr>
      <vt:lpstr>    Wijnproeverij – april 2018   Coördinatie  Norman Boom  Wijnproeverij  Otto Hobbelink  Vacatures  Geen      </vt:lpstr>
      <vt:lpstr>    Vliegende speeldoos – 16 juni 2018   Coördinatie  Edith Rebergen  Organisatie  Vliegende Speeldoos  Vacatures  Hand- en spandiensten tijdens de dag (2 personen)  Catering (4 personen)      </vt:lpstr>
      <vt:lpstr>      Mannen/jongerendag - klimbos en eten - juni 2018    Coördinatie   Theodoor Visscher     Vacatures  Organisatie op de dag zelf (begeleiding)  Catering tijdens en na afloop van het klimevenement (2 personen)       </vt:lpstr>
      <vt:lpstr>     Pop-up restaurant – juni 2018   Coördinatie  Norman Boom  Organisatie  Caroline Lammers, Tineke Boom  Vacatures  Koks (2 extra personen)  Obers/serveersters (2 à 3 personen)  Voorbereiding: menukaart/locatie gereedmaken (2 personen)  Opruimen (2 à 3 personen)       </vt:lpstr>
      <vt:lpstr>       Openingsweekend – september/oktober 2018      Coördinatie  Norman Boom en Theodoor Visscher  Vacatures  Organisatie Bazar (2 à 3 personen)  Organisatie Sponsorloop ( 2 à 3 personen)  Organisatie Dienstenmarkt ( 2 à 3 personen)  Organisatie Eetkraampjes ( 4 à 5 personen)      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Alles weten over de kerkverbouwing? Lees komende week de nieuwsbrief! Nog geen abonnee? Schrijf je in voor de nieuwsbrieven van de kerk via www.tabernakelkerk.nl</dc:title>
  <dc:creator>Salomons, Henk</dc:creator>
  <cp:lastModifiedBy>Salomons, Henk</cp:lastModifiedBy>
  <cp:revision>35</cp:revision>
  <dcterms:created xsi:type="dcterms:W3CDTF">2017-10-06T15:31:02Z</dcterms:created>
  <dcterms:modified xsi:type="dcterms:W3CDTF">2018-01-17T15:44:20Z</dcterms:modified>
</cp:coreProperties>
</file>